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21" r:id="rId3"/>
    <p:sldId id="320" r:id="rId4"/>
    <p:sldId id="330" r:id="rId5"/>
    <p:sldId id="257" r:id="rId6"/>
    <p:sldId id="333" r:id="rId7"/>
    <p:sldId id="258" r:id="rId8"/>
    <p:sldId id="259" r:id="rId9"/>
    <p:sldId id="261" r:id="rId10"/>
    <p:sldId id="262" r:id="rId11"/>
    <p:sldId id="263" r:id="rId12"/>
    <p:sldId id="265" r:id="rId13"/>
    <p:sldId id="327" r:id="rId14"/>
    <p:sldId id="325" r:id="rId15"/>
    <p:sldId id="271" r:id="rId16"/>
    <p:sldId id="270" r:id="rId17"/>
    <p:sldId id="277" r:id="rId18"/>
    <p:sldId id="278" r:id="rId19"/>
    <p:sldId id="317" r:id="rId20"/>
    <p:sldId id="266" r:id="rId21"/>
    <p:sldId id="316" r:id="rId22"/>
    <p:sldId id="274" r:id="rId23"/>
    <p:sldId id="329" r:id="rId24"/>
    <p:sldId id="283" r:id="rId25"/>
    <p:sldId id="273" r:id="rId26"/>
    <p:sldId id="275" r:id="rId27"/>
    <p:sldId id="310" r:id="rId28"/>
    <p:sldId id="268" r:id="rId29"/>
    <p:sldId id="280" r:id="rId30"/>
    <p:sldId id="272" r:id="rId31"/>
    <p:sldId id="269" r:id="rId32"/>
    <p:sldId id="281" r:id="rId33"/>
    <p:sldId id="306" r:id="rId34"/>
    <p:sldId id="294" r:id="rId35"/>
    <p:sldId id="297" r:id="rId36"/>
    <p:sldId id="296" r:id="rId37"/>
    <p:sldId id="298" r:id="rId38"/>
    <p:sldId id="300" r:id="rId39"/>
    <p:sldId id="299" r:id="rId40"/>
    <p:sldId id="318" r:id="rId41"/>
    <p:sldId id="319" r:id="rId42"/>
    <p:sldId id="332" r:id="rId43"/>
    <p:sldId id="322" r:id="rId44"/>
    <p:sldId id="307" r:id="rId45"/>
    <p:sldId id="308" r:id="rId46"/>
    <p:sldId id="32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9C1C65ED-8179-4C2E-8383-F44ED6DE9AD1}">
          <p14:sldIdLst>
            <p14:sldId id="256"/>
          </p14:sldIdLst>
        </p14:section>
        <p14:section name="Introduction" id="{E4DCDB1B-3383-4C09-81A7-76E94C3563D9}">
          <p14:sldIdLst>
            <p14:sldId id="321"/>
            <p14:sldId id="320"/>
            <p14:sldId id="330"/>
            <p14:sldId id="257"/>
            <p14:sldId id="333"/>
            <p14:sldId id="258"/>
            <p14:sldId id="259"/>
          </p14:sldIdLst>
        </p14:section>
        <p14:section name="Chapitre 1" id="{F4EC7EC0-6B87-44B5-80E3-E2EFABBD93FE}">
          <p14:sldIdLst>
            <p14:sldId id="261"/>
            <p14:sldId id="262"/>
            <p14:sldId id="263"/>
            <p14:sldId id="265"/>
            <p14:sldId id="327"/>
            <p14:sldId id="325"/>
          </p14:sldIdLst>
        </p14:section>
        <p14:section name="Chapitre 2" id="{8EA6B853-2CF4-4232-89C1-3CB235A20EEC}">
          <p14:sldIdLst>
            <p14:sldId id="271"/>
            <p14:sldId id="270"/>
            <p14:sldId id="277"/>
            <p14:sldId id="278"/>
            <p14:sldId id="317"/>
          </p14:sldIdLst>
        </p14:section>
        <p14:section name="Chapitre 3" id="{CEC7D5AB-FB94-4D4C-BC67-2E58475BE6D7}">
          <p14:sldIdLst>
            <p14:sldId id="266"/>
            <p14:sldId id="316"/>
            <p14:sldId id="274"/>
            <p14:sldId id="329"/>
            <p14:sldId id="283"/>
            <p14:sldId id="273"/>
            <p14:sldId id="275"/>
            <p14:sldId id="310"/>
            <p14:sldId id="268"/>
            <p14:sldId id="280"/>
            <p14:sldId id="272"/>
          </p14:sldIdLst>
        </p14:section>
        <p14:section name="Chapitre 4" id="{ACC372C8-636F-4103-A52A-9722E7F9AA13}">
          <p14:sldIdLst>
            <p14:sldId id="269"/>
            <p14:sldId id="281"/>
            <p14:sldId id="306"/>
            <p14:sldId id="294"/>
            <p14:sldId id="297"/>
            <p14:sldId id="296"/>
            <p14:sldId id="298"/>
            <p14:sldId id="300"/>
            <p14:sldId id="299"/>
          </p14:sldIdLst>
        </p14:section>
        <p14:section name="Evaluation" id="{251BE507-775A-4D7C-A8BF-3BFCDFAC8449}">
          <p14:sldIdLst>
            <p14:sldId id="318"/>
            <p14:sldId id="319"/>
            <p14:sldId id="332"/>
            <p14:sldId id="322"/>
          </p14:sldIdLst>
        </p14:section>
        <p14:section name="Conclusion" id="{44FE7850-5D70-4F31-A3A8-ACCEA4D185C5}">
          <p14:sldIdLst>
            <p14:sldId id="307"/>
            <p14:sldId id="308"/>
            <p14:sldId id="3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8F55"/>
    <a:srgbClr val="F2DCDB"/>
    <a:srgbClr val="FFFF99"/>
    <a:srgbClr val="FFCC00"/>
    <a:srgbClr val="C0504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0029" autoAdjust="0"/>
  </p:normalViewPr>
  <p:slideViewPr>
    <p:cSldViewPr>
      <p:cViewPr>
        <p:scale>
          <a:sx n="100" d="100"/>
          <a:sy n="100" d="100"/>
        </p:scale>
        <p:origin x="-12" y="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4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A8E6734-A751-4248-9636-618ADFFA88A8}" type="datetimeFigureOut">
              <a:rPr lang="fr-FR"/>
              <a:pPr>
                <a:defRPr/>
              </a:pPr>
              <a:t>12/07/2011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CB08EF-A6E4-4BC7-B9B8-2988D9BAE0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387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Agence des systèmes d’information partagés de santé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60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Quantité 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24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Anonyme</a:t>
            </a:r>
            <a:r>
              <a:rPr lang="en-US" dirty="0" smtClean="0"/>
              <a:t>/pas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Anonymes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OHDCA7A0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une analyse par histologie (H) de l’exérèse(O) d’un colon(DC) qui présente un adénocarcinome invasif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OEGSA7B2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exerese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histologie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GS:Sein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A7 Adénocarcinome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canalaire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infiltrant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96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24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ASIP=Centralisation</a:t>
            </a:r>
          </a:p>
          <a:p>
            <a:r>
              <a:rPr lang="fr-FR" dirty="0" smtClean="0"/>
              <a:t>Mettre 1 grosse</a:t>
            </a:r>
            <a:r>
              <a:rPr lang="fr-FR" baseline="0" dirty="0" smtClean="0"/>
              <a:t> base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56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/!\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éléctroniques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colonnes, chargé,</a:t>
            </a:r>
            <a:r>
              <a:rPr lang="fr-FR" baseline="0" dirty="0" smtClean="0"/>
              <a:t> feux rouges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221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Centres de Regroupement Informatique et Statistique en Anatomie et Cytologie Pathologiques</a:t>
            </a:r>
          </a:p>
          <a:p>
            <a:r>
              <a:rPr lang="fr-FR" dirty="0" smtClean="0"/>
              <a:t>Systèmes</a:t>
            </a:r>
            <a:r>
              <a:rPr lang="fr-FR" baseline="0" dirty="0" smtClean="0"/>
              <a:t> centralisés</a:t>
            </a:r>
          </a:p>
          <a:p>
            <a:r>
              <a:rPr lang="fr-FR" baseline="0" dirty="0" smtClean="0"/>
              <a:t>Proto région Nord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10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Agrément</a:t>
            </a:r>
            <a:r>
              <a:rPr lang="en-US" dirty="0" smtClean="0"/>
              <a:t> RSCA tout de </a:t>
            </a:r>
            <a:r>
              <a:rPr lang="en-US" dirty="0" err="1" smtClean="0"/>
              <a:t>même</a:t>
            </a:r>
            <a:r>
              <a:rPr lang="en-US" dirty="0" smtClean="0"/>
              <a:t> </a:t>
            </a:r>
            <a:r>
              <a:rPr lang="en-US" dirty="0" err="1" smtClean="0"/>
              <a:t>nécessaire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CB08EF-A6E4-4BC7-B9B8-2988D9BAE0F2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3832" y="1124744"/>
            <a:ext cx="6861834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79512" y="2594769"/>
            <a:ext cx="5464696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71600" y="188640"/>
            <a:ext cx="158417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9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313ED-569B-4B14-8965-D0EF3ED2A8C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94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6216" y="1196752"/>
            <a:ext cx="2304256" cy="525658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23528" y="1196752"/>
            <a:ext cx="6153472" cy="525658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B594E-2E59-484F-AFE6-2EC3A2C70A7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27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ACC70-DDBD-4727-B1C1-55B49DDF5CE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405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49694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2906713"/>
            <a:ext cx="849694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7D9E9-6432-4147-8C05-A9E0CA4D112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37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268760"/>
            <a:ext cx="4172272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172272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2F9F6-4353-4E88-871E-71798AEFC3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44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4173860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23528" y="1988840"/>
            <a:ext cx="4173860" cy="44644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196752"/>
            <a:ext cx="4175447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175447" cy="44644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25DF-182A-411F-8BC5-E07AC954749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53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ECFD9-2D60-4B0C-9EBD-B712CC3654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7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1AE48-B777-4E5B-8531-7B717B2B8A8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88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87401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196752"/>
            <a:ext cx="5245422" cy="52565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3008313" cy="43204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CDD4B-BED4-4D95-8E5E-9DE671CDD3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48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313982"/>
            <a:ext cx="5486400" cy="491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805264"/>
            <a:ext cx="5486400" cy="6480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B4CB6-D4E5-4102-95B0-66C605CE8D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41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49288" y="57150"/>
            <a:ext cx="55784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20675" y="1268413"/>
            <a:ext cx="849947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3850" y="6629400"/>
            <a:ext cx="2133600" cy="22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686550" y="6629400"/>
            <a:ext cx="2133600" cy="22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237DBF-004D-4D66-98EC-6E00197237E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7.jpeg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png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11" Type="http://schemas.openxmlformats.org/officeDocument/2006/relationships/image" Target="../media/image4.jpeg"/><Relationship Id="rId5" Type="http://schemas.openxmlformats.org/officeDocument/2006/relationships/image" Target="../media/image35.png"/><Relationship Id="rId15" Type="http://schemas.openxmlformats.org/officeDocument/2006/relationships/image" Target="../media/image40.gif"/><Relationship Id="rId10" Type="http://schemas.openxmlformats.org/officeDocument/2006/relationships/image" Target="../media/image3.jpeg"/><Relationship Id="rId4" Type="http://schemas.openxmlformats.org/officeDocument/2006/relationships/image" Target="../media/image34.png"/><Relationship Id="rId9" Type="http://schemas.openxmlformats.org/officeDocument/2006/relationships/image" Target="../media/image2.jpe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.jpe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jpeg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gif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6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jpe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png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11" Type="http://schemas.openxmlformats.org/officeDocument/2006/relationships/image" Target="../media/image59.png"/><Relationship Id="rId5" Type="http://schemas.openxmlformats.org/officeDocument/2006/relationships/image" Target="../media/image2.jpeg"/><Relationship Id="rId1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Relationship Id="rId14" Type="http://schemas.openxmlformats.org/officeDocument/2006/relationships/image" Target="../media/image6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3.png"/><Relationship Id="rId7" Type="http://schemas.openxmlformats.org/officeDocument/2006/relationships/image" Target="../media/image6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74.tiff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830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g"/><Relationship Id="rId7" Type="http://schemas.openxmlformats.org/officeDocument/2006/relationships/image" Target="../media/image9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ctrTitle"/>
          </p:nvPr>
        </p:nvSpPr>
        <p:spPr>
          <a:xfrm>
            <a:off x="973138" y="1052736"/>
            <a:ext cx="5686425" cy="1470025"/>
          </a:xfrm>
        </p:spPr>
        <p:txBody>
          <a:bodyPr/>
          <a:lstStyle/>
          <a:p>
            <a:r>
              <a:rPr lang="fr-FR" dirty="0" smtClean="0"/>
              <a:t>Soutenance de thèse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1520" y="2132856"/>
            <a:ext cx="7848872" cy="17526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« Création d’un environnement de gestion de bases de données ‘en grille’, application à l’échange de données médicales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1" y="6017817"/>
            <a:ext cx="1440389" cy="2745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782911"/>
            <a:ext cx="611113" cy="6111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62" y="5638133"/>
            <a:ext cx="871336" cy="8809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668782"/>
            <a:ext cx="739481" cy="69807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 bwMode="auto">
          <a:xfrm>
            <a:off x="2485975" y="2823071"/>
            <a:ext cx="56864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dirty="0" smtClean="0"/>
              <a:t>Paul De Vlieger</a:t>
            </a:r>
          </a:p>
          <a:p>
            <a:r>
              <a:rPr lang="fr-FR" sz="2400" dirty="0" smtClean="0"/>
              <a:t>12 Juillet 2011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67543" y="4221088"/>
            <a:ext cx="40549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+mj-lt"/>
              </a:rPr>
              <a:t>Sous la direction de:</a:t>
            </a:r>
          </a:p>
          <a:p>
            <a:r>
              <a:rPr lang="fr-FR" sz="2000" b="1" dirty="0" smtClean="0">
                <a:latin typeface="+mj-lt"/>
              </a:rPr>
              <a:t>	Jean-Yves Boire – PU-PH</a:t>
            </a:r>
          </a:p>
          <a:p>
            <a:r>
              <a:rPr lang="fr-FR" sz="2000" b="1" dirty="0" smtClean="0">
                <a:latin typeface="+mj-lt"/>
              </a:rPr>
              <a:t>	Vincent Breton – DR2 CNRS</a:t>
            </a:r>
          </a:p>
          <a:p>
            <a:r>
              <a:rPr lang="fr-FR" sz="2000" b="1" dirty="0">
                <a:latin typeface="+mj-lt"/>
              </a:rPr>
              <a:t>	</a:t>
            </a:r>
            <a:r>
              <a:rPr lang="fr-FR" sz="2000" b="1" dirty="0" smtClean="0">
                <a:latin typeface="+mj-lt"/>
              </a:rPr>
              <a:t>Lydia </a:t>
            </a:r>
            <a:r>
              <a:rPr lang="fr-FR" sz="2000" b="1" dirty="0" err="1" smtClean="0">
                <a:latin typeface="+mj-lt"/>
              </a:rPr>
              <a:t>Maigne</a:t>
            </a:r>
            <a:r>
              <a:rPr lang="fr-FR" sz="2000" b="1" dirty="0" smtClean="0">
                <a:latin typeface="+mj-lt"/>
              </a:rPr>
              <a:t> – MCF</a:t>
            </a:r>
            <a:endParaRPr lang="fr-FR" sz="2000" b="1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348880"/>
            <a:ext cx="1426346" cy="7009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98" y="5782911"/>
            <a:ext cx="1167444" cy="64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2"/>
    </mc:Choice>
    <mc:Fallback xmlns="">
      <p:transition spd="slow" advTm="319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systèmes existants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Le traitement des données « cancer » est une problématique ancienne: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7D9E9-6432-4147-8C05-A9E0CA4D1120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grpSp>
        <p:nvGrpSpPr>
          <p:cNvPr id="112" name="Groupe 111"/>
          <p:cNvGrpSpPr/>
          <p:nvPr/>
        </p:nvGrpSpPr>
        <p:grpSpPr>
          <a:xfrm>
            <a:off x="2698880" y="3242337"/>
            <a:ext cx="4230103" cy="3259045"/>
            <a:chOff x="1883147" y="1610115"/>
            <a:chExt cx="4230103" cy="3259045"/>
          </a:xfrm>
        </p:grpSpPr>
        <p:sp>
          <p:nvSpPr>
            <p:cNvPr id="113" name="Ellipse 112"/>
            <p:cNvSpPr/>
            <p:nvPr/>
          </p:nvSpPr>
          <p:spPr>
            <a:xfrm rot="524044">
              <a:off x="3419422" y="2124435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114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53152" y="2062032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" name="Flèche courbée vers la gauche 211"/>
            <p:cNvSpPr>
              <a:spLocks noChangeArrowheads="1"/>
            </p:cNvSpPr>
            <p:nvPr/>
          </p:nvSpPr>
          <p:spPr bwMode="auto">
            <a:xfrm rot="10800000">
              <a:off x="3419422" y="2458662"/>
              <a:ext cx="338573" cy="133015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16" name="Groupe 180"/>
            <p:cNvGrpSpPr>
              <a:grpSpLocks/>
            </p:cNvGrpSpPr>
            <p:nvPr/>
          </p:nvGrpSpPr>
          <p:grpSpPr bwMode="auto">
            <a:xfrm>
              <a:off x="3184426" y="2911611"/>
              <a:ext cx="455225" cy="404645"/>
              <a:chOff x="25284183" y="9472529"/>
              <a:chExt cx="1090545" cy="876231"/>
            </a:xfrm>
          </p:grpSpPr>
          <p:pic>
            <p:nvPicPr>
              <p:cNvPr id="15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7" name="Flèche courbée vers la gauche 211"/>
            <p:cNvSpPr>
              <a:spLocks noChangeArrowheads="1"/>
            </p:cNvSpPr>
            <p:nvPr/>
          </p:nvSpPr>
          <p:spPr bwMode="auto">
            <a:xfrm rot="11536142">
              <a:off x="2970703" y="2353749"/>
              <a:ext cx="400235" cy="1443612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18" name="Groupe 180"/>
            <p:cNvGrpSpPr>
              <a:grpSpLocks/>
            </p:cNvGrpSpPr>
            <p:nvPr/>
          </p:nvGrpSpPr>
          <p:grpSpPr bwMode="auto">
            <a:xfrm>
              <a:off x="2749070" y="2911611"/>
              <a:ext cx="455225" cy="404645"/>
              <a:chOff x="25284183" y="9472529"/>
              <a:chExt cx="1090545" cy="876231"/>
            </a:xfrm>
          </p:grpSpPr>
          <p:pic>
            <p:nvPicPr>
              <p:cNvPr id="14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9" name="Flèche courbée vers la gauche 211"/>
            <p:cNvSpPr>
              <a:spLocks noChangeArrowheads="1"/>
            </p:cNvSpPr>
            <p:nvPr/>
          </p:nvSpPr>
          <p:spPr bwMode="auto">
            <a:xfrm rot="10800000" flipH="1">
              <a:off x="4177605" y="2368709"/>
              <a:ext cx="379107" cy="139004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20" name="Groupe 180"/>
            <p:cNvGrpSpPr>
              <a:grpSpLocks/>
            </p:cNvGrpSpPr>
            <p:nvPr/>
          </p:nvGrpSpPr>
          <p:grpSpPr bwMode="auto">
            <a:xfrm>
              <a:off x="4271766" y="2911611"/>
              <a:ext cx="455225" cy="404645"/>
              <a:chOff x="25284183" y="9472529"/>
              <a:chExt cx="1090545" cy="876231"/>
            </a:xfrm>
          </p:grpSpPr>
          <p:pic>
            <p:nvPicPr>
              <p:cNvPr id="14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1" name="Cylindre 120"/>
            <p:cNvSpPr/>
            <p:nvPr/>
          </p:nvSpPr>
          <p:spPr>
            <a:xfrm>
              <a:off x="3093919" y="3682314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22" name="Cylindre 121"/>
            <p:cNvSpPr/>
            <p:nvPr/>
          </p:nvSpPr>
          <p:spPr>
            <a:xfrm>
              <a:off x="4158744" y="3682314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23" name="Cylindre 122"/>
            <p:cNvSpPr/>
            <p:nvPr/>
          </p:nvSpPr>
          <p:spPr>
            <a:xfrm>
              <a:off x="3703169" y="3682314"/>
              <a:ext cx="303484" cy="444071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124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6856" y="2132856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ZoneTexte 124"/>
            <p:cNvSpPr txBox="1"/>
            <p:nvPr/>
          </p:nvSpPr>
          <p:spPr>
            <a:xfrm>
              <a:off x="1883147" y="4549825"/>
              <a:ext cx="83803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Pathologistes</a:t>
              </a: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2965399" y="1852745"/>
              <a:ext cx="619449" cy="45476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400" b="1" dirty="0" smtClean="0"/>
                <a:t>CRISAP </a:t>
              </a:r>
            </a:p>
            <a:p>
              <a:r>
                <a:rPr lang="fr-FR" sz="1400" b="1" dirty="0" smtClean="0"/>
                <a:t>Central</a:t>
              </a:r>
            </a:p>
          </p:txBody>
        </p:sp>
        <p:pic>
          <p:nvPicPr>
            <p:cNvPr id="127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 r="5794"/>
            <a:stretch>
              <a:fillRect/>
            </a:stretch>
          </p:blipFill>
          <p:spPr bwMode="auto">
            <a:xfrm>
              <a:off x="3080792" y="4437112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Croix 127"/>
            <p:cNvSpPr/>
            <p:nvPr/>
          </p:nvSpPr>
          <p:spPr bwMode="auto">
            <a:xfrm>
              <a:off x="4192184" y="3810396"/>
              <a:ext cx="252000" cy="252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9" name="Croix 128"/>
            <p:cNvSpPr/>
            <p:nvPr/>
          </p:nvSpPr>
          <p:spPr bwMode="auto">
            <a:xfrm>
              <a:off x="3736609" y="3810396"/>
              <a:ext cx="252000" cy="252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Croix 129"/>
            <p:cNvSpPr/>
            <p:nvPr/>
          </p:nvSpPr>
          <p:spPr bwMode="auto">
            <a:xfrm>
              <a:off x="3127359" y="3810396"/>
              <a:ext cx="252000" cy="252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31" name="Connecteur en arc 130"/>
            <p:cNvCxnSpPr>
              <a:stCxn id="127" idx="0"/>
              <a:endCxn id="130" idx="2"/>
            </p:cNvCxnSpPr>
            <p:nvPr/>
          </p:nvCxnSpPr>
          <p:spPr>
            <a:xfrm rot="16200000" flipV="1">
              <a:off x="3097251" y="4218504"/>
              <a:ext cx="374716" cy="62499"/>
            </a:xfrm>
            <a:prstGeom prst="curved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 r="5794"/>
            <a:stretch>
              <a:fillRect/>
            </a:stretch>
          </p:blipFill>
          <p:spPr bwMode="auto">
            <a:xfrm>
              <a:off x="3690781" y="4437114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3" name="Connecteur en arc 132"/>
            <p:cNvCxnSpPr>
              <a:stCxn id="132" idx="0"/>
            </p:cNvCxnSpPr>
            <p:nvPr/>
          </p:nvCxnSpPr>
          <p:spPr>
            <a:xfrm rot="16200000" flipV="1">
              <a:off x="3707361" y="4218627"/>
              <a:ext cx="366777" cy="70197"/>
            </a:xfrm>
            <a:prstGeom prst="curved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4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 r="5794"/>
            <a:stretch>
              <a:fillRect/>
            </a:stretch>
          </p:blipFill>
          <p:spPr bwMode="auto">
            <a:xfrm>
              <a:off x="4160912" y="4430379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5" name="Connecteur en arc 134"/>
            <p:cNvCxnSpPr>
              <a:stCxn id="134" idx="0"/>
            </p:cNvCxnSpPr>
            <p:nvPr/>
          </p:nvCxnSpPr>
          <p:spPr>
            <a:xfrm rot="16200000" flipV="1">
              <a:off x="4177492" y="4211892"/>
              <a:ext cx="366777" cy="70197"/>
            </a:xfrm>
            <a:prstGeom prst="curved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ZoneTexte 135"/>
            <p:cNvSpPr txBox="1"/>
            <p:nvPr/>
          </p:nvSpPr>
          <p:spPr>
            <a:xfrm>
              <a:off x="1946990" y="3870447"/>
              <a:ext cx="80116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Bases métier</a:t>
              </a:r>
            </a:p>
          </p:txBody>
        </p:sp>
        <p:sp>
          <p:nvSpPr>
            <p:cNvPr id="137" name="ZoneTexte 136"/>
            <p:cNvSpPr txBox="1"/>
            <p:nvPr/>
          </p:nvSpPr>
          <p:spPr>
            <a:xfrm>
              <a:off x="1965701" y="3041584"/>
              <a:ext cx="724221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Déclaration</a:t>
              </a:r>
            </a:p>
            <a:p>
              <a:r>
                <a:rPr lang="fr-FR" sz="1100" b="1" dirty="0" smtClean="0"/>
                <a:t>anonyme</a:t>
              </a:r>
            </a:p>
          </p:txBody>
        </p:sp>
        <p:pic>
          <p:nvPicPr>
            <p:cNvPr id="138" name="Image 1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713" y="1610115"/>
              <a:ext cx="490537" cy="800099"/>
            </a:xfrm>
            <a:prstGeom prst="rect">
              <a:avLst/>
            </a:prstGeom>
          </p:spPr>
        </p:pic>
        <p:pic>
          <p:nvPicPr>
            <p:cNvPr id="139" name="Picture 6" descr="C:\Documents and Settings\Paul\Local Settings\Temporary Internet Files\Content.IE5\X5J37636\MCj04326200000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600" y="1998613"/>
              <a:ext cx="457464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Flèche droite 139"/>
            <p:cNvSpPr/>
            <p:nvPr/>
          </p:nvSpPr>
          <p:spPr>
            <a:xfrm>
              <a:off x="4376936" y="2092066"/>
              <a:ext cx="648072" cy="271597"/>
            </a:xfrm>
            <a:prstGeom prst="rightArrow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4793648" y="2399550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Epidémiologie</a:t>
              </a:r>
              <a:endParaRPr lang="fr-FR" sz="1200" b="1" dirty="0"/>
            </a:p>
          </p:txBody>
        </p:sp>
      </p:grpSp>
      <p:sp>
        <p:nvSpPr>
          <p:cNvPr id="161" name="Espace réservé du contenu 7"/>
          <p:cNvSpPr txBox="1">
            <a:spLocks/>
          </p:cNvSpPr>
          <p:nvPr/>
        </p:nvSpPr>
        <p:spPr bwMode="auto">
          <a:xfrm>
            <a:off x="393005" y="2067401"/>
            <a:ext cx="8499475" cy="121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 smtClean="0"/>
              <a:t>Les Centres de Regroupement Informatique et Statistique en Anatomie et Cytologie Pathologiques (CRISAP)</a:t>
            </a:r>
          </a:p>
          <a:p>
            <a:pPr lvl="2"/>
            <a:r>
              <a:rPr lang="fr-FR" sz="1800" dirty="0" smtClean="0"/>
              <a:t> Collecte anonyme des données anatomopathologiques</a:t>
            </a:r>
          </a:p>
        </p:txBody>
      </p:sp>
      <p:sp>
        <p:nvSpPr>
          <p:cNvPr id="163" name="Espace réservé du contenu 7"/>
          <p:cNvSpPr txBox="1">
            <a:spLocks/>
          </p:cNvSpPr>
          <p:nvPr/>
        </p:nvSpPr>
        <p:spPr bwMode="auto">
          <a:xfrm>
            <a:off x="393005" y="2067401"/>
            <a:ext cx="8499475" cy="104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 smtClean="0"/>
              <a:t>Les données de mortalité</a:t>
            </a:r>
          </a:p>
          <a:p>
            <a:pPr lvl="2"/>
            <a:r>
              <a:rPr lang="fr-FR" sz="1800" dirty="0" smtClean="0"/>
              <a:t>Disponibilité rapide des données</a:t>
            </a:r>
          </a:p>
          <a:p>
            <a:pPr lvl="2"/>
            <a:endParaRPr lang="fr-FR" sz="1800" dirty="0" smtClean="0"/>
          </a:p>
        </p:txBody>
      </p:sp>
      <p:sp>
        <p:nvSpPr>
          <p:cNvPr id="164" name="Espace réservé du contenu 7"/>
          <p:cNvSpPr txBox="1">
            <a:spLocks/>
          </p:cNvSpPr>
          <p:nvPr/>
        </p:nvSpPr>
        <p:spPr bwMode="auto">
          <a:xfrm>
            <a:off x="393005" y="2067401"/>
            <a:ext cx="8499475" cy="110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 smtClean="0"/>
              <a:t>Le Système </a:t>
            </a:r>
            <a:r>
              <a:rPr lang="fr-FR" sz="2000" dirty="0" err="1" smtClean="0"/>
              <a:t>MultiSource</a:t>
            </a:r>
            <a:r>
              <a:rPr lang="fr-FR" sz="2000" dirty="0" smtClean="0"/>
              <a:t> Cancer (SMSC) de l’INVS</a:t>
            </a:r>
          </a:p>
          <a:p>
            <a:pPr lvl="2"/>
            <a:r>
              <a:rPr lang="fr-FR" sz="1800" dirty="0" smtClean="0"/>
              <a:t>Collecte des données ALD, PMSI et anatomopathologiques</a:t>
            </a:r>
          </a:p>
        </p:txBody>
      </p:sp>
      <p:sp>
        <p:nvSpPr>
          <p:cNvPr id="165" name="Espace réservé du contenu 7"/>
          <p:cNvSpPr txBox="1">
            <a:spLocks/>
          </p:cNvSpPr>
          <p:nvPr/>
        </p:nvSpPr>
        <p:spPr bwMode="auto">
          <a:xfrm>
            <a:off x="393005" y="2067401"/>
            <a:ext cx="8499475" cy="65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 smtClean="0"/>
              <a:t>Les registres des cancers</a:t>
            </a:r>
          </a:p>
          <a:p>
            <a:pPr lvl="2"/>
            <a:r>
              <a:rPr lang="fr-FR" sz="1800" dirty="0" smtClean="0"/>
              <a:t>26 registres en France, 20% de la population</a:t>
            </a:r>
          </a:p>
        </p:txBody>
      </p:sp>
      <p:grpSp>
        <p:nvGrpSpPr>
          <p:cNvPr id="166" name="Groupe 165"/>
          <p:cNvGrpSpPr/>
          <p:nvPr/>
        </p:nvGrpSpPr>
        <p:grpSpPr>
          <a:xfrm>
            <a:off x="2814650" y="3125689"/>
            <a:ext cx="3557550" cy="807367"/>
            <a:chOff x="3126773" y="1998613"/>
            <a:chExt cx="3557550" cy="807367"/>
          </a:xfrm>
        </p:grpSpPr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86" y="2005881"/>
              <a:ext cx="490537" cy="800099"/>
            </a:xfrm>
            <a:prstGeom prst="rect">
              <a:avLst/>
            </a:prstGeom>
          </p:spPr>
        </p:pic>
        <p:pic>
          <p:nvPicPr>
            <p:cNvPr id="168" name="Picture 6" descr="C:\Documents and Settings\Paul\Local Settings\Temporary Internet Files\Content.IE5\X5J37636\MCj04326200000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664" y="1998613"/>
              <a:ext cx="457464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" name="Flèche droite 168"/>
            <p:cNvSpPr/>
            <p:nvPr/>
          </p:nvSpPr>
          <p:spPr>
            <a:xfrm>
              <a:off x="4304928" y="2092066"/>
              <a:ext cx="1270728" cy="271597"/>
            </a:xfrm>
            <a:prstGeom prst="rightArrow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ZoneTexte 169"/>
            <p:cNvSpPr txBox="1"/>
            <p:nvPr/>
          </p:nvSpPr>
          <p:spPr>
            <a:xfrm>
              <a:off x="4793648" y="2399550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Epidémiologie</a:t>
              </a:r>
              <a:endParaRPr lang="fr-FR" sz="1200" b="1" dirty="0"/>
            </a:p>
          </p:txBody>
        </p:sp>
        <p:pic>
          <p:nvPicPr>
            <p:cNvPr id="171" name="Image 1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773" y="2152674"/>
              <a:ext cx="1666875" cy="523875"/>
            </a:xfrm>
            <a:prstGeom prst="rect">
              <a:avLst/>
            </a:prstGeom>
          </p:spPr>
        </p:pic>
      </p:grpSp>
      <p:grpSp>
        <p:nvGrpSpPr>
          <p:cNvPr id="172" name="Groupe 171"/>
          <p:cNvGrpSpPr/>
          <p:nvPr/>
        </p:nvGrpSpPr>
        <p:grpSpPr>
          <a:xfrm>
            <a:off x="1747227" y="2943677"/>
            <a:ext cx="5763771" cy="3606445"/>
            <a:chOff x="920552" y="1185771"/>
            <a:chExt cx="5763771" cy="3606445"/>
          </a:xfrm>
        </p:grpSpPr>
        <p:sp>
          <p:nvSpPr>
            <p:cNvPr id="173" name="Ellipse 172"/>
            <p:cNvSpPr/>
            <p:nvPr/>
          </p:nvSpPr>
          <p:spPr>
            <a:xfrm rot="524044">
              <a:off x="3419422" y="2124435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174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53152" y="2062032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5" name="Flèche courbée vers la gauche 211"/>
            <p:cNvSpPr>
              <a:spLocks noChangeArrowheads="1"/>
            </p:cNvSpPr>
            <p:nvPr/>
          </p:nvSpPr>
          <p:spPr bwMode="auto">
            <a:xfrm rot="11536142">
              <a:off x="2970703" y="2353749"/>
              <a:ext cx="400235" cy="1443612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76" name="Groupe 180"/>
            <p:cNvGrpSpPr>
              <a:grpSpLocks/>
            </p:cNvGrpSpPr>
            <p:nvPr/>
          </p:nvGrpSpPr>
          <p:grpSpPr bwMode="auto">
            <a:xfrm>
              <a:off x="2749070" y="2911611"/>
              <a:ext cx="455225" cy="404645"/>
              <a:chOff x="25284183" y="9472529"/>
              <a:chExt cx="1090545" cy="876231"/>
            </a:xfrm>
          </p:grpSpPr>
          <p:pic>
            <p:nvPicPr>
              <p:cNvPr id="22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7" name="Cylindre 176"/>
            <p:cNvSpPr/>
            <p:nvPr/>
          </p:nvSpPr>
          <p:spPr>
            <a:xfrm>
              <a:off x="3093919" y="3682314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178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6856" y="2132856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9" name="ZoneTexte 178"/>
            <p:cNvSpPr txBox="1"/>
            <p:nvPr/>
          </p:nvSpPr>
          <p:spPr>
            <a:xfrm>
              <a:off x="2255884" y="4431073"/>
              <a:ext cx="83803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Pathologistes</a:t>
              </a:r>
            </a:p>
          </p:txBody>
        </p:sp>
        <p:pic>
          <p:nvPicPr>
            <p:cNvPr id="180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 r="5794"/>
            <a:stretch>
              <a:fillRect/>
            </a:stretch>
          </p:blipFill>
          <p:spPr bwMode="auto">
            <a:xfrm>
              <a:off x="3080792" y="4293096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Croix 180"/>
            <p:cNvSpPr/>
            <p:nvPr/>
          </p:nvSpPr>
          <p:spPr bwMode="auto">
            <a:xfrm>
              <a:off x="3127359" y="3810396"/>
              <a:ext cx="252000" cy="252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82" name="Connecteur en arc 181"/>
            <p:cNvCxnSpPr>
              <a:stCxn id="180" idx="0"/>
              <a:endCxn id="181" idx="2"/>
            </p:cNvCxnSpPr>
            <p:nvPr/>
          </p:nvCxnSpPr>
          <p:spPr>
            <a:xfrm rot="16200000" flipV="1">
              <a:off x="3169259" y="4146496"/>
              <a:ext cx="230700" cy="62499"/>
            </a:xfrm>
            <a:prstGeom prst="curved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ZoneTexte 182"/>
            <p:cNvSpPr txBox="1"/>
            <p:nvPr/>
          </p:nvSpPr>
          <p:spPr>
            <a:xfrm>
              <a:off x="2288704" y="3839819"/>
              <a:ext cx="745061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Base métier</a:t>
              </a:r>
            </a:p>
          </p:txBody>
        </p:sp>
        <p:sp>
          <p:nvSpPr>
            <p:cNvPr id="184" name="ZoneTexte 183"/>
            <p:cNvSpPr txBox="1"/>
            <p:nvPr/>
          </p:nvSpPr>
          <p:spPr>
            <a:xfrm>
              <a:off x="2068539" y="3041584"/>
              <a:ext cx="724221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Déclaration</a:t>
              </a:r>
            </a:p>
          </p:txBody>
        </p:sp>
        <p:pic>
          <p:nvPicPr>
            <p:cNvPr id="185" name="Image 1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86" y="2005881"/>
              <a:ext cx="490537" cy="800099"/>
            </a:xfrm>
            <a:prstGeom prst="rect">
              <a:avLst/>
            </a:prstGeom>
          </p:spPr>
        </p:pic>
        <p:pic>
          <p:nvPicPr>
            <p:cNvPr id="186" name="Picture 6" descr="C:\Documents and Settings\Paul\Local Settings\Temporary Internet Files\Content.IE5\X5J37636\MCj04326200000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664" y="1998613"/>
              <a:ext cx="457464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" name="Flèche droite 186"/>
            <p:cNvSpPr/>
            <p:nvPr/>
          </p:nvSpPr>
          <p:spPr>
            <a:xfrm>
              <a:off x="4376936" y="2092066"/>
              <a:ext cx="1270728" cy="271597"/>
            </a:xfrm>
            <a:prstGeom prst="rightArrow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ZoneTexte 187"/>
            <p:cNvSpPr txBox="1"/>
            <p:nvPr/>
          </p:nvSpPr>
          <p:spPr>
            <a:xfrm>
              <a:off x="4793648" y="2399550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Epidémiologie</a:t>
              </a:r>
              <a:endParaRPr lang="fr-FR" sz="1200" b="1" dirty="0"/>
            </a:p>
          </p:txBody>
        </p:sp>
        <p:sp>
          <p:nvSpPr>
            <p:cNvPr id="189" name="Flèche courbée vers la gauche 211"/>
            <p:cNvSpPr>
              <a:spLocks noChangeArrowheads="1"/>
            </p:cNvSpPr>
            <p:nvPr/>
          </p:nvSpPr>
          <p:spPr bwMode="auto">
            <a:xfrm rot="9907515" flipH="1">
              <a:off x="4489241" y="2281133"/>
              <a:ext cx="469185" cy="2058235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90" name="Groupe 180"/>
            <p:cNvGrpSpPr>
              <a:grpSpLocks/>
            </p:cNvGrpSpPr>
            <p:nvPr/>
          </p:nvGrpSpPr>
          <p:grpSpPr bwMode="auto">
            <a:xfrm>
              <a:off x="4759522" y="3056736"/>
              <a:ext cx="455225" cy="404645"/>
              <a:chOff x="25284183" y="9472529"/>
              <a:chExt cx="1090545" cy="876231"/>
            </a:xfrm>
          </p:grpSpPr>
          <p:pic>
            <p:nvPicPr>
              <p:cNvPr id="21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91" name="Image 19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053" y="3573016"/>
              <a:ext cx="1219200" cy="1219200"/>
            </a:xfrm>
            <a:prstGeom prst="rect">
              <a:avLst/>
            </a:prstGeom>
          </p:spPr>
        </p:pic>
        <p:sp>
          <p:nvSpPr>
            <p:cNvPr id="192" name="ZoneTexte 191"/>
            <p:cNvSpPr txBox="1"/>
            <p:nvPr/>
          </p:nvSpPr>
          <p:spPr>
            <a:xfrm>
              <a:off x="5169024" y="3146923"/>
              <a:ext cx="894139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Données PMSI</a:t>
              </a:r>
            </a:p>
          </p:txBody>
        </p:sp>
        <p:sp>
          <p:nvSpPr>
            <p:cNvPr id="193" name="Flèche courbée vers la gauche 211"/>
            <p:cNvSpPr>
              <a:spLocks noChangeArrowheads="1"/>
            </p:cNvSpPr>
            <p:nvPr/>
          </p:nvSpPr>
          <p:spPr bwMode="auto">
            <a:xfrm rot="16879305">
              <a:off x="3081577" y="1057974"/>
              <a:ext cx="366549" cy="133015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194" name="Image 19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44" y="1333976"/>
              <a:ext cx="1184508" cy="552277"/>
            </a:xfrm>
            <a:prstGeom prst="rect">
              <a:avLst/>
            </a:prstGeom>
          </p:spPr>
        </p:pic>
        <p:grpSp>
          <p:nvGrpSpPr>
            <p:cNvPr id="195" name="Groupe 180"/>
            <p:cNvGrpSpPr>
              <a:grpSpLocks/>
            </p:cNvGrpSpPr>
            <p:nvPr/>
          </p:nvGrpSpPr>
          <p:grpSpPr bwMode="auto">
            <a:xfrm>
              <a:off x="3194390" y="1407792"/>
              <a:ext cx="455225" cy="404645"/>
              <a:chOff x="25284183" y="9472529"/>
              <a:chExt cx="1090545" cy="876231"/>
            </a:xfrm>
          </p:grpSpPr>
          <p:pic>
            <p:nvPicPr>
              <p:cNvPr id="20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96" name="Image 19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2" y="2132856"/>
              <a:ext cx="1666875" cy="523875"/>
            </a:xfrm>
            <a:prstGeom prst="rect">
              <a:avLst/>
            </a:prstGeom>
          </p:spPr>
        </p:pic>
        <p:sp>
          <p:nvSpPr>
            <p:cNvPr id="197" name="Flèche courbée vers la gauche 211"/>
            <p:cNvSpPr>
              <a:spLocks noChangeArrowheads="1"/>
            </p:cNvSpPr>
            <p:nvPr/>
          </p:nvSpPr>
          <p:spPr bwMode="auto">
            <a:xfrm rot="5400000" flipH="1">
              <a:off x="2719712" y="1569832"/>
              <a:ext cx="158095" cy="1428160"/>
            </a:xfrm>
            <a:prstGeom prst="upArrow">
              <a:avLst/>
            </a:prstGeom>
            <a:ln w="9525"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sp>
          <p:nvSpPr>
            <p:cNvPr id="198" name="Flèche courbée vers la gauche 211"/>
            <p:cNvSpPr>
              <a:spLocks noChangeArrowheads="1"/>
            </p:cNvSpPr>
            <p:nvPr/>
          </p:nvSpPr>
          <p:spPr bwMode="auto">
            <a:xfrm rot="4346777" flipH="1">
              <a:off x="4307712" y="1102783"/>
              <a:ext cx="356801" cy="1168611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199" name="Image 19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157" y="1185771"/>
              <a:ext cx="1530003" cy="576001"/>
            </a:xfrm>
            <a:prstGeom prst="rect">
              <a:avLst/>
            </a:prstGeom>
          </p:spPr>
        </p:pic>
        <p:grpSp>
          <p:nvGrpSpPr>
            <p:cNvPr id="200" name="Groupe 180"/>
            <p:cNvGrpSpPr>
              <a:grpSpLocks/>
            </p:cNvGrpSpPr>
            <p:nvPr/>
          </p:nvGrpSpPr>
          <p:grpSpPr bwMode="auto">
            <a:xfrm>
              <a:off x="4134440" y="1340768"/>
              <a:ext cx="455225" cy="404645"/>
              <a:chOff x="25284183" y="9472529"/>
              <a:chExt cx="1090545" cy="876231"/>
            </a:xfrm>
          </p:grpSpPr>
          <p:pic>
            <p:nvPicPr>
              <p:cNvPr id="20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01" name="ZoneTexte 200"/>
            <p:cNvSpPr txBox="1"/>
            <p:nvPr/>
          </p:nvSpPr>
          <p:spPr>
            <a:xfrm>
              <a:off x="3368824" y="2940637"/>
              <a:ext cx="1205995" cy="670208"/>
            </a:xfrm>
            <a:prstGeom prst="rect">
              <a:avLst/>
            </a:prstGeom>
            <a:noFill/>
          </p:spPr>
          <p:txBody>
            <a:bodyPr wrap="square" lIns="23646" tIns="11823" rIns="23646" bIns="11823" rtlCol="0">
              <a:spAutoFit/>
            </a:bodyPr>
            <a:lstStyle/>
            <a:p>
              <a:pPr algn="ctr"/>
              <a:r>
                <a:rPr lang="fr-FR" sz="1400" b="1" dirty="0" smtClean="0"/>
                <a:t>Registre des cancers de l’Isère</a:t>
              </a:r>
            </a:p>
          </p:txBody>
        </p:sp>
      </p:grpSp>
      <p:grpSp>
        <p:nvGrpSpPr>
          <p:cNvPr id="226" name="Groupe 225"/>
          <p:cNvGrpSpPr/>
          <p:nvPr/>
        </p:nvGrpSpPr>
        <p:grpSpPr>
          <a:xfrm>
            <a:off x="2558678" y="3013294"/>
            <a:ext cx="4365806" cy="3514177"/>
            <a:chOff x="1747444" y="1333976"/>
            <a:chExt cx="4365806" cy="3514177"/>
          </a:xfrm>
        </p:grpSpPr>
        <p:sp>
          <p:nvSpPr>
            <p:cNvPr id="227" name="Ellipse 226"/>
            <p:cNvSpPr/>
            <p:nvPr/>
          </p:nvSpPr>
          <p:spPr>
            <a:xfrm rot="524044">
              <a:off x="3419422" y="2124435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228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53152" y="2062032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9" name="Flèche courbée vers la gauche 211"/>
            <p:cNvSpPr>
              <a:spLocks noChangeArrowheads="1"/>
            </p:cNvSpPr>
            <p:nvPr/>
          </p:nvSpPr>
          <p:spPr bwMode="auto">
            <a:xfrm rot="11536142">
              <a:off x="2970703" y="2353749"/>
              <a:ext cx="400235" cy="1443612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230" name="Groupe 180"/>
            <p:cNvGrpSpPr>
              <a:grpSpLocks/>
            </p:cNvGrpSpPr>
            <p:nvPr/>
          </p:nvGrpSpPr>
          <p:grpSpPr bwMode="auto">
            <a:xfrm>
              <a:off x="2749070" y="2911611"/>
              <a:ext cx="455225" cy="404645"/>
              <a:chOff x="25284183" y="9472529"/>
              <a:chExt cx="1090545" cy="876231"/>
            </a:xfrm>
          </p:grpSpPr>
          <p:pic>
            <p:nvPicPr>
              <p:cNvPr id="26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1" name="Cylindre 230"/>
            <p:cNvSpPr/>
            <p:nvPr/>
          </p:nvSpPr>
          <p:spPr>
            <a:xfrm>
              <a:off x="3093919" y="3682314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232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6856" y="2132856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3" name="ZoneTexte 232"/>
            <p:cNvSpPr txBox="1"/>
            <p:nvPr/>
          </p:nvSpPr>
          <p:spPr>
            <a:xfrm>
              <a:off x="1963468" y="4421041"/>
              <a:ext cx="83803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Pathologistes</a:t>
              </a:r>
            </a:p>
          </p:txBody>
        </p:sp>
        <p:pic>
          <p:nvPicPr>
            <p:cNvPr id="234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 r="5794"/>
            <a:stretch>
              <a:fillRect/>
            </a:stretch>
          </p:blipFill>
          <p:spPr bwMode="auto">
            <a:xfrm>
              <a:off x="3080792" y="4349033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" name="Croix 234"/>
            <p:cNvSpPr/>
            <p:nvPr/>
          </p:nvSpPr>
          <p:spPr bwMode="auto">
            <a:xfrm>
              <a:off x="3127359" y="3810396"/>
              <a:ext cx="252000" cy="252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36" name="Connecteur en arc 235"/>
            <p:cNvCxnSpPr>
              <a:stCxn id="234" idx="0"/>
              <a:endCxn id="235" idx="2"/>
            </p:cNvCxnSpPr>
            <p:nvPr/>
          </p:nvCxnSpPr>
          <p:spPr>
            <a:xfrm rot="16200000" flipV="1">
              <a:off x="3141291" y="4174465"/>
              <a:ext cx="286637" cy="62499"/>
            </a:xfrm>
            <a:prstGeom prst="curved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ZoneTexte 236"/>
            <p:cNvSpPr txBox="1"/>
            <p:nvPr/>
          </p:nvSpPr>
          <p:spPr>
            <a:xfrm>
              <a:off x="2179492" y="3839819"/>
              <a:ext cx="745061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Base métier</a:t>
              </a:r>
            </a:p>
          </p:txBody>
        </p:sp>
        <p:sp>
          <p:nvSpPr>
            <p:cNvPr id="238" name="ZoneTexte 237"/>
            <p:cNvSpPr txBox="1"/>
            <p:nvPr/>
          </p:nvSpPr>
          <p:spPr>
            <a:xfrm>
              <a:off x="1963468" y="3041584"/>
              <a:ext cx="724221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Déclaration</a:t>
              </a:r>
            </a:p>
          </p:txBody>
        </p:sp>
        <p:pic>
          <p:nvPicPr>
            <p:cNvPr id="239" name="Image 2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713" y="1610115"/>
              <a:ext cx="490537" cy="800099"/>
            </a:xfrm>
            <a:prstGeom prst="rect">
              <a:avLst/>
            </a:prstGeom>
          </p:spPr>
        </p:pic>
        <p:pic>
          <p:nvPicPr>
            <p:cNvPr id="240" name="Picture 6" descr="C:\Documents and Settings\Paul\Local Settings\Temporary Internet Files\Content.IE5\X5J37636\MCj04326200000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600" y="1998613"/>
              <a:ext cx="457464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lèche droite 240"/>
            <p:cNvSpPr/>
            <p:nvPr/>
          </p:nvSpPr>
          <p:spPr>
            <a:xfrm>
              <a:off x="4376936" y="2092066"/>
              <a:ext cx="648072" cy="271597"/>
            </a:xfrm>
            <a:prstGeom prst="rightArrow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2" name="ZoneTexte 241"/>
            <p:cNvSpPr txBox="1"/>
            <p:nvPr/>
          </p:nvSpPr>
          <p:spPr>
            <a:xfrm>
              <a:off x="4793648" y="2399550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Epidémiologie</a:t>
              </a:r>
              <a:endParaRPr lang="fr-FR" sz="1200" b="1" dirty="0"/>
            </a:p>
          </p:txBody>
        </p:sp>
        <p:sp>
          <p:nvSpPr>
            <p:cNvPr id="243" name="Flèche courbée vers la gauche 211"/>
            <p:cNvSpPr>
              <a:spLocks noChangeArrowheads="1"/>
            </p:cNvSpPr>
            <p:nvPr/>
          </p:nvSpPr>
          <p:spPr bwMode="auto">
            <a:xfrm rot="9907515" flipH="1">
              <a:off x="4489241" y="2281133"/>
              <a:ext cx="469185" cy="2058235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244" name="Groupe 180"/>
            <p:cNvGrpSpPr>
              <a:grpSpLocks/>
            </p:cNvGrpSpPr>
            <p:nvPr/>
          </p:nvGrpSpPr>
          <p:grpSpPr bwMode="auto">
            <a:xfrm>
              <a:off x="4759522" y="3056736"/>
              <a:ext cx="455225" cy="404645"/>
              <a:chOff x="25284183" y="9472529"/>
              <a:chExt cx="1090545" cy="876231"/>
            </a:xfrm>
          </p:grpSpPr>
          <p:pic>
            <p:nvPicPr>
              <p:cNvPr id="25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45" name="Image 24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053" y="3628953"/>
              <a:ext cx="1219200" cy="1219200"/>
            </a:xfrm>
            <a:prstGeom prst="rect">
              <a:avLst/>
            </a:prstGeom>
          </p:spPr>
        </p:pic>
        <p:sp>
          <p:nvSpPr>
            <p:cNvPr id="246" name="ZoneTexte 245"/>
            <p:cNvSpPr txBox="1"/>
            <p:nvPr/>
          </p:nvSpPr>
          <p:spPr>
            <a:xfrm>
              <a:off x="5169024" y="3146923"/>
              <a:ext cx="894139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Données PMSI</a:t>
              </a:r>
            </a:p>
          </p:txBody>
        </p:sp>
        <p:sp>
          <p:nvSpPr>
            <p:cNvPr id="247" name="Flèche courbée vers la gauche 211"/>
            <p:cNvSpPr>
              <a:spLocks noChangeArrowheads="1"/>
            </p:cNvSpPr>
            <p:nvPr/>
          </p:nvSpPr>
          <p:spPr bwMode="auto">
            <a:xfrm rot="16879305">
              <a:off x="3145506" y="1122606"/>
              <a:ext cx="366549" cy="133015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248" name="Image 2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44" y="1333976"/>
              <a:ext cx="1184508" cy="552277"/>
            </a:xfrm>
            <a:prstGeom prst="rect">
              <a:avLst/>
            </a:prstGeom>
          </p:spPr>
        </p:pic>
        <p:grpSp>
          <p:nvGrpSpPr>
            <p:cNvPr id="249" name="Groupe 180"/>
            <p:cNvGrpSpPr>
              <a:grpSpLocks/>
            </p:cNvGrpSpPr>
            <p:nvPr/>
          </p:nvGrpSpPr>
          <p:grpSpPr bwMode="auto">
            <a:xfrm>
              <a:off x="3194390" y="1407792"/>
              <a:ext cx="455225" cy="404645"/>
              <a:chOff x="25284183" y="9472529"/>
              <a:chExt cx="1090545" cy="876231"/>
            </a:xfrm>
          </p:grpSpPr>
          <p:pic>
            <p:nvPicPr>
              <p:cNvPr id="25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50" name="ZoneTexte 249"/>
            <p:cNvSpPr txBox="1"/>
            <p:nvPr/>
          </p:nvSpPr>
          <p:spPr>
            <a:xfrm>
              <a:off x="2625554" y="1851623"/>
              <a:ext cx="967878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b="1" dirty="0" smtClean="0"/>
                <a:t>Données ALD30</a:t>
              </a:r>
            </a:p>
          </p:txBody>
        </p:sp>
      </p:grpSp>
      <p:sp>
        <p:nvSpPr>
          <p:cNvPr id="269" name="Espace réservé du contenu 7"/>
          <p:cNvSpPr txBox="1">
            <a:spLocks/>
          </p:cNvSpPr>
          <p:nvPr/>
        </p:nvSpPr>
        <p:spPr bwMode="auto">
          <a:xfrm>
            <a:off x="393005" y="2067401"/>
            <a:ext cx="8499475" cy="324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dirty="0"/>
              <a:t>Les </a:t>
            </a:r>
            <a:r>
              <a:rPr lang="fr-FR" sz="2000" dirty="0" smtClean="0"/>
              <a:t>CRISAP</a:t>
            </a:r>
            <a:endParaRPr lang="fr-FR" sz="2000" dirty="0"/>
          </a:p>
          <a:p>
            <a:pPr lvl="1"/>
            <a:r>
              <a:rPr lang="fr-FR" sz="2000" dirty="0" smtClean="0"/>
              <a:t>Les registres des cancers</a:t>
            </a:r>
            <a:endParaRPr lang="fr-FR" sz="1800" dirty="0" smtClean="0"/>
          </a:p>
          <a:p>
            <a:pPr lvl="1"/>
            <a:r>
              <a:rPr lang="fr-FR" sz="2000" dirty="0" smtClean="0"/>
              <a:t>Le SMSC</a:t>
            </a:r>
          </a:p>
          <a:p>
            <a:pPr lvl="1"/>
            <a:r>
              <a:rPr lang="fr-FR" sz="2000" dirty="0" smtClean="0"/>
              <a:t>Les données de mortalité</a:t>
            </a:r>
          </a:p>
          <a:p>
            <a:pPr lvl="1"/>
            <a:endParaRPr lang="fr-FR" sz="2000" dirty="0" smtClean="0"/>
          </a:p>
          <a:p>
            <a:r>
              <a:rPr lang="fr-FR" dirty="0" smtClean="0"/>
              <a:t>Point commun de tous ces infrastructures:</a:t>
            </a:r>
          </a:p>
          <a:p>
            <a:pPr lvl="1"/>
            <a:r>
              <a:rPr lang="fr-FR" dirty="0" smtClean="0"/>
              <a:t>Système déclaratif</a:t>
            </a:r>
          </a:p>
          <a:p>
            <a:pPr lvl="2"/>
            <a:endParaRPr lang="fr-FR" sz="1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3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85"/>
    </mc:Choice>
    <mc:Fallback xmlns="">
      <p:transition spd="slow" advTm="199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1" grpId="1"/>
      <p:bldP spid="163" grpId="0"/>
      <p:bldP spid="163" grpId="1"/>
      <p:bldP spid="164" grpId="0"/>
      <p:bldP spid="164" grpId="1"/>
      <p:bldP spid="165" grpId="0"/>
      <p:bldP spid="165" grpId="1"/>
      <p:bldP spid="2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Dispositions légales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La loi informatique et libertés</a:t>
            </a:r>
          </a:p>
          <a:p>
            <a:pPr lvl="1"/>
            <a:r>
              <a:rPr lang="fr-FR" sz="2000" dirty="0"/>
              <a:t>L</a:t>
            </a:r>
            <a:r>
              <a:rPr lang="fr-FR" sz="2000" dirty="0" smtClean="0"/>
              <a:t>e traitement des données médicales est soumis à autorisation:</a:t>
            </a:r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r>
              <a:rPr lang="fr-FR" sz="1800" dirty="0" smtClean="0"/>
              <a:t>Demande d’autorisation nécessaire à la CNIL pour RSCA</a:t>
            </a:r>
          </a:p>
          <a:p>
            <a:pPr lvl="1"/>
            <a:r>
              <a:rPr lang="fr-FR" sz="2000" dirty="0" smtClean="0"/>
              <a:t>Eléments à assurer:</a:t>
            </a:r>
          </a:p>
          <a:p>
            <a:pPr lvl="2"/>
            <a:r>
              <a:rPr lang="fr-FR" sz="1800" dirty="0" smtClean="0"/>
              <a:t>Que le patient ait donné son consentement </a:t>
            </a:r>
            <a:r>
              <a:rPr lang="fr-FR" sz="1800" i="1" dirty="0" smtClean="0"/>
              <a:t>explicite</a:t>
            </a:r>
          </a:p>
          <a:p>
            <a:pPr lvl="2"/>
            <a:r>
              <a:rPr lang="fr-FR" sz="1800" dirty="0" smtClean="0"/>
              <a:t>Donner la possibilité au patient </a:t>
            </a:r>
            <a:r>
              <a:rPr lang="fr-FR" sz="1800" i="1" dirty="0" smtClean="0"/>
              <a:t>« d’accéder, modifier, s’opposer » </a:t>
            </a:r>
            <a:r>
              <a:rPr lang="fr-FR" sz="1800" dirty="0" smtClean="0"/>
              <a:t>au traitement des informations le concernant</a:t>
            </a:r>
          </a:p>
          <a:p>
            <a:pPr lvl="2"/>
            <a:r>
              <a:rPr lang="fr-FR" sz="1800" dirty="0" smtClean="0"/>
              <a:t>Fournir des garanties de sécurité et de protection des données par le respect d’un ensemble de recommandations</a:t>
            </a:r>
          </a:p>
          <a:p>
            <a:pPr lvl="1"/>
            <a:r>
              <a:rPr lang="fr-FR" sz="2200" dirty="0" smtClean="0"/>
              <a:t>Une demande d’autorisation comporte:</a:t>
            </a:r>
          </a:p>
          <a:p>
            <a:pPr lvl="2"/>
            <a:r>
              <a:rPr lang="fr-FR" sz="1800" dirty="0" smtClean="0"/>
              <a:t>Une déclaration « normale »</a:t>
            </a:r>
          </a:p>
          <a:p>
            <a:pPr lvl="2"/>
            <a:r>
              <a:rPr lang="fr-FR" sz="1800" dirty="0" smtClean="0"/>
              <a:t>Des annexes: sécurité, interconnexions, type de données échangées</a:t>
            </a:r>
          </a:p>
          <a:p>
            <a:pPr lvl="1"/>
            <a:r>
              <a:rPr lang="fr-FR" sz="2200" dirty="0" smtClean="0"/>
              <a:t>Les structures médicales disposent de leur agrément CNIL</a:t>
            </a:r>
          </a:p>
          <a:p>
            <a:pPr lvl="2"/>
            <a:endParaRPr lang="fr-FR" sz="1800" dirty="0" smtClean="0"/>
          </a:p>
          <a:p>
            <a:pPr lvl="1"/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23728" y="2132856"/>
            <a:ext cx="6624736" cy="64633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+mn-lt"/>
              </a:rPr>
              <a:t>« Il est interdit de collecter ou de traiter des données à caractère personnelle […] relatives à la santé des personnes »</a:t>
            </a:r>
            <a:endParaRPr lang="fr-FR" i="1" dirty="0">
              <a:latin typeface="+mn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40768"/>
            <a:ext cx="1524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61"/>
    </mc:Choice>
    <mc:Fallback xmlns="">
      <p:transition spd="slow" advTm="8076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Dispositions légales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Recommandations de </a:t>
            </a:r>
            <a:r>
              <a:rPr lang="fr-FR" dirty="0" smtClean="0"/>
              <a:t>l’ASIP-Santé (e-sante.gouv.fr)</a:t>
            </a:r>
            <a:endParaRPr lang="fr-FR" dirty="0"/>
          </a:p>
          <a:p>
            <a:pPr lvl="1"/>
            <a:r>
              <a:rPr lang="fr-FR" dirty="0"/>
              <a:t> Hébergement de données médicales</a:t>
            </a:r>
          </a:p>
          <a:p>
            <a:pPr lvl="2"/>
            <a:r>
              <a:rPr lang="fr-FR" dirty="0"/>
              <a:t>Soumise à autorisation pour un hébergement externe à une structure médicale</a:t>
            </a:r>
          </a:p>
          <a:p>
            <a:pPr lvl="2"/>
            <a:r>
              <a:rPr lang="fr-FR" dirty="0"/>
              <a:t>Agrément long à obtenir et investissement coûteux</a:t>
            </a:r>
          </a:p>
          <a:p>
            <a:pPr lvl="1"/>
            <a:r>
              <a:rPr lang="fr-FR" dirty="0"/>
              <a:t>Interopérabilité</a:t>
            </a:r>
          </a:p>
          <a:p>
            <a:pPr lvl="1"/>
            <a:r>
              <a:rPr lang="fr-FR" dirty="0"/>
              <a:t>Traçabilité des systèmes</a:t>
            </a:r>
          </a:p>
          <a:p>
            <a:r>
              <a:rPr lang="fr-FR" dirty="0" smtClean="0"/>
              <a:t>Directive Européenne 95/46/CE</a:t>
            </a:r>
          </a:p>
          <a:p>
            <a:pPr lvl="1"/>
            <a:r>
              <a:rPr lang="fr-FR" dirty="0" smtClean="0"/>
              <a:t>Harmonisation Européenne de la loi informatique et libertés</a:t>
            </a:r>
          </a:p>
          <a:p>
            <a:pPr lvl="2"/>
            <a:r>
              <a:rPr lang="fr-FR" dirty="0" smtClean="0"/>
              <a:t>Assure une cohérence au sein de l’UE</a:t>
            </a:r>
          </a:p>
          <a:p>
            <a:pPr lvl="2"/>
            <a:r>
              <a:rPr lang="fr-FR" dirty="0" smtClean="0"/>
              <a:t>Création du Contrôleur Européen de la Protection des Données (CEPD)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86"/>
    </mc:Choice>
    <mc:Fallback xmlns="">
      <p:transition spd="slow" advTm="8488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2576" y="1772816"/>
            <a:ext cx="1077083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3" t="17104" r="16403" b="5388"/>
          <a:stretch/>
        </p:blipFill>
        <p:spPr>
          <a:xfrm>
            <a:off x="2409486" y="2033478"/>
            <a:ext cx="5333140" cy="4419858"/>
          </a:xfrm>
          <a:prstGeom prst="rect">
            <a:avLst/>
          </a:prstGeom>
        </p:spPr>
      </p:pic>
      <p:sp>
        <p:nvSpPr>
          <p:cNvPr id="40" name="Espace réservé du contenu 2"/>
          <p:cNvSpPr txBox="1">
            <a:spLocks/>
          </p:cNvSpPr>
          <p:nvPr/>
        </p:nvSpPr>
        <p:spPr bwMode="auto">
          <a:xfrm>
            <a:off x="108443" y="1283060"/>
            <a:ext cx="9756576" cy="25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NeuroLOG</a:t>
            </a:r>
            <a:r>
              <a:rPr lang="fr-FR" dirty="0" smtClean="0"/>
              <a:t> (2006-2010)</a:t>
            </a:r>
          </a:p>
          <a:p>
            <a:pPr lvl="1"/>
            <a:r>
              <a:rPr lang="fr-FR" dirty="0" smtClean="0"/>
              <a:t>Accès aux données de neurosciences</a:t>
            </a:r>
          </a:p>
          <a:p>
            <a:pPr lvl="1"/>
            <a:r>
              <a:rPr lang="fr-FR" dirty="0" smtClean="0"/>
              <a:t>Couplage à la grille EGEE</a:t>
            </a:r>
          </a:p>
          <a:p>
            <a:pPr lvl="1"/>
            <a:r>
              <a:rPr lang="fr-FR" dirty="0"/>
              <a:t>Orienté </a:t>
            </a:r>
            <a:r>
              <a:rPr lang="fr-FR" dirty="0" err="1"/>
              <a:t>pré-clinique</a:t>
            </a:r>
            <a:r>
              <a:rPr lang="fr-FR" dirty="0"/>
              <a:t>, fédération d’images </a:t>
            </a:r>
            <a:r>
              <a:rPr lang="fr-FR" dirty="0" smtClean="0"/>
              <a:t>médicales</a:t>
            </a:r>
            <a:endParaRPr lang="fr-FR" sz="1800" dirty="0"/>
          </a:p>
          <a:p>
            <a:pPr lvl="1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projets de grilles informatiques pour la santé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443" y="1283060"/>
            <a:ext cx="8499475" cy="5184775"/>
          </a:xfrm>
        </p:spPr>
        <p:txBody>
          <a:bodyPr/>
          <a:lstStyle/>
          <a:p>
            <a:r>
              <a:rPr lang="fr-FR" dirty="0" smtClean="0"/>
              <a:t>Infrastructure distribuée</a:t>
            </a:r>
          </a:p>
          <a:p>
            <a:pPr lvl="1"/>
            <a:r>
              <a:rPr lang="fr-FR" dirty="0"/>
              <a:t>Fédération de ressources informatiques d’une </a:t>
            </a:r>
            <a:r>
              <a:rPr lang="fr-FR" dirty="0" smtClean="0"/>
              <a:t>communauté</a:t>
            </a:r>
          </a:p>
          <a:p>
            <a:r>
              <a:rPr lang="fr-FR" dirty="0"/>
              <a:t>Projet européen EGEE/EGI</a:t>
            </a:r>
          </a:p>
          <a:p>
            <a:pPr lvl="1"/>
            <a:r>
              <a:rPr lang="fr-FR" dirty="0"/>
              <a:t>Développement de l’</a:t>
            </a:r>
            <a:r>
              <a:rPr lang="fr-FR" dirty="0" err="1"/>
              <a:t>intergiciel</a:t>
            </a:r>
            <a:r>
              <a:rPr lang="fr-FR" dirty="0"/>
              <a:t> </a:t>
            </a:r>
            <a:r>
              <a:rPr lang="fr-FR" dirty="0" err="1" smtClean="0"/>
              <a:t>gLite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277910"/>
            <a:ext cx="1856792" cy="4778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810767"/>
            <a:ext cx="1080120" cy="475255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 bwMode="auto">
          <a:xfrm>
            <a:off x="108443" y="1283060"/>
            <a:ext cx="8499475" cy="123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EGEE/EGI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39552" y="4725144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projet EGEE/EGI</a:t>
            </a:r>
          </a:p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30 pays</a:t>
            </a:r>
          </a:p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~240000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CPUs</a:t>
            </a:r>
            <a:endParaRPr lang="fr-F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102Pb de stockage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601670" y="2964899"/>
            <a:ext cx="5634626" cy="2331850"/>
            <a:chOff x="1759857" y="2492201"/>
            <a:chExt cx="5634626" cy="2331850"/>
          </a:xfrm>
        </p:grpSpPr>
        <p:sp>
          <p:nvSpPr>
            <p:cNvPr id="13" name="Ellipse 12"/>
            <p:cNvSpPr/>
            <p:nvPr/>
          </p:nvSpPr>
          <p:spPr>
            <a:xfrm>
              <a:off x="3938099" y="2492201"/>
              <a:ext cx="1296144" cy="1225525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1759857" y="3329747"/>
              <a:ext cx="324036" cy="306381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962435" y="3208539"/>
              <a:ext cx="432048" cy="427589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001995" y="4396462"/>
              <a:ext cx="432048" cy="427589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llipse 17"/>
          <p:cNvSpPr/>
          <p:nvPr/>
        </p:nvSpPr>
        <p:spPr>
          <a:xfrm>
            <a:off x="1277634" y="3117299"/>
            <a:ext cx="1296144" cy="1225525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 bwMode="auto">
          <a:xfrm>
            <a:off x="108443" y="1283060"/>
            <a:ext cx="8784037" cy="15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(</a:t>
            </a:r>
            <a:r>
              <a:rPr lang="fr-FR" dirty="0" err="1"/>
              <a:t>caBIG</a:t>
            </a:r>
            <a:r>
              <a:rPr lang="fr-FR" dirty="0"/>
              <a:t>) </a:t>
            </a:r>
            <a:r>
              <a:rPr lang="fr-FR" dirty="0" smtClean="0"/>
              <a:t>: Cancer </a:t>
            </a:r>
            <a:r>
              <a:rPr lang="fr-FR" dirty="0" err="1" smtClean="0"/>
              <a:t>Biomedical</a:t>
            </a:r>
            <a:r>
              <a:rPr lang="fr-FR" dirty="0" smtClean="0"/>
              <a:t> </a:t>
            </a:r>
            <a:r>
              <a:rPr lang="fr-FR" dirty="0" err="1" smtClean="0"/>
              <a:t>Informatics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r>
              <a:rPr lang="fr-FR" dirty="0" smtClean="0"/>
              <a:t> (2004 - )</a:t>
            </a:r>
          </a:p>
          <a:p>
            <a:pPr lvl="1"/>
            <a:r>
              <a:rPr lang="fr-FR" dirty="0" smtClean="0"/>
              <a:t>Fédérer les sources de données cancer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4139952" y="4237620"/>
            <a:ext cx="1053581" cy="1634035"/>
            <a:chOff x="4139952" y="4237620"/>
            <a:chExt cx="1053581" cy="1634035"/>
          </a:xfrm>
        </p:grpSpPr>
        <p:sp>
          <p:nvSpPr>
            <p:cNvPr id="22" name="Ellipse 21"/>
            <p:cNvSpPr/>
            <p:nvPr/>
          </p:nvSpPr>
          <p:spPr>
            <a:xfrm>
              <a:off x="4596073" y="4977750"/>
              <a:ext cx="222530" cy="210407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4971003" y="5661248"/>
              <a:ext cx="222530" cy="210407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4139952" y="4237620"/>
              <a:ext cx="222530" cy="210407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08443" y="1283060"/>
            <a:ext cx="8499475" cy="15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Mammogrid</a:t>
            </a:r>
            <a:r>
              <a:rPr lang="fr-FR" dirty="0" smtClean="0"/>
              <a:t> (2002 - 2005)</a:t>
            </a:r>
          </a:p>
          <a:p>
            <a:pPr lvl="1"/>
            <a:r>
              <a:rPr lang="fr-FR" dirty="0"/>
              <a:t>Aide au diagnostic des cancers du sein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 bwMode="auto">
          <a:xfrm>
            <a:off x="108443" y="1283060"/>
            <a:ext cx="8856045" cy="15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Health</a:t>
            </a:r>
            <a:r>
              <a:rPr lang="fr-FR" dirty="0" smtClean="0"/>
              <a:t>-e-Child (2006 - 2010)</a:t>
            </a:r>
          </a:p>
          <a:p>
            <a:pPr lvl="1"/>
            <a:r>
              <a:rPr lang="fr-FR" dirty="0" smtClean="0"/>
              <a:t>Fédérer les sources de données de pédiatrie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3455876" y="4113076"/>
            <a:ext cx="2576684" cy="2118619"/>
            <a:chOff x="3455876" y="4113076"/>
            <a:chExt cx="2576684" cy="2118619"/>
          </a:xfrm>
        </p:grpSpPr>
        <p:sp>
          <p:nvSpPr>
            <p:cNvPr id="31" name="Ellipse 30"/>
            <p:cNvSpPr/>
            <p:nvPr/>
          </p:nvSpPr>
          <p:spPr>
            <a:xfrm>
              <a:off x="4582253" y="4991194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4859738" y="4619940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4250097" y="4725144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964791" y="5661991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455876" y="5450841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4138832" y="4243407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652120" y="6021288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5810030" y="4113076"/>
              <a:ext cx="222530" cy="2104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Ellipse 40"/>
          <p:cNvSpPr/>
          <p:nvPr/>
        </p:nvSpPr>
        <p:spPr>
          <a:xfrm>
            <a:off x="4052360" y="4651943"/>
            <a:ext cx="751247" cy="678501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844826" y="3895031"/>
            <a:ext cx="751247" cy="678501"/>
          </a:xfrm>
          <a:prstGeom prst="ellipse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contenu 2"/>
          <p:cNvSpPr txBox="1">
            <a:spLocks/>
          </p:cNvSpPr>
          <p:nvPr/>
        </p:nvSpPr>
        <p:spPr bwMode="auto">
          <a:xfrm>
            <a:off x="108443" y="1283060"/>
            <a:ext cx="9035558" cy="15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e-</a:t>
            </a:r>
            <a:r>
              <a:rPr lang="fr-FR" dirty="0" err="1" smtClean="0"/>
              <a:t>diamond</a:t>
            </a:r>
            <a:r>
              <a:rPr lang="fr-FR" dirty="0" smtClean="0"/>
              <a:t> (2002 - 2005)</a:t>
            </a:r>
          </a:p>
          <a:p>
            <a:pPr lvl="1"/>
            <a:r>
              <a:rPr lang="fr-FR" dirty="0"/>
              <a:t>Permet l’analyse assistée de mammographies (traitement d’images) pour faciliter le travail </a:t>
            </a:r>
            <a:r>
              <a:rPr lang="fr-FR" dirty="0" smtClean="0"/>
              <a:t>de dépistage</a:t>
            </a:r>
          </a:p>
        </p:txBody>
      </p:sp>
      <p:sp>
        <p:nvSpPr>
          <p:cNvPr id="45" name="Espace réservé du contenu 2"/>
          <p:cNvSpPr txBox="1">
            <a:spLocks/>
          </p:cNvSpPr>
          <p:nvPr/>
        </p:nvSpPr>
        <p:spPr bwMode="auto">
          <a:xfrm>
            <a:off x="108443" y="1283060"/>
            <a:ext cx="8856045" cy="15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(ACGT) </a:t>
            </a:r>
            <a:r>
              <a:rPr lang="fr-FR" dirty="0" err="1"/>
              <a:t>Advancing</a:t>
            </a:r>
            <a:r>
              <a:rPr lang="fr-FR" dirty="0"/>
              <a:t> </a:t>
            </a:r>
            <a:r>
              <a:rPr lang="fr-FR" dirty="0" err="1"/>
              <a:t>Clinico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smtClean="0"/>
              <a:t>Trials (2006 - 2010)</a:t>
            </a:r>
            <a:endParaRPr lang="fr-FR" dirty="0"/>
          </a:p>
          <a:p>
            <a:pPr lvl="1"/>
            <a:r>
              <a:rPr lang="fr-FR" dirty="0"/>
              <a:t>Orienté recherche biomédicale sur le cancer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3467539" y="3711873"/>
            <a:ext cx="2418774" cy="2519822"/>
            <a:chOff x="11519530" y="8171032"/>
            <a:chExt cx="2418774" cy="2519822"/>
          </a:xfrm>
        </p:grpSpPr>
        <p:sp>
          <p:nvSpPr>
            <p:cNvPr id="47" name="Ellipse 46"/>
            <p:cNvSpPr/>
            <p:nvPr/>
          </p:nvSpPr>
          <p:spPr>
            <a:xfrm>
              <a:off x="12645907" y="9450353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/>
            <p:cNvSpPr/>
            <p:nvPr/>
          </p:nvSpPr>
          <p:spPr>
            <a:xfrm>
              <a:off x="12923392" y="9079099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12202486" y="9239946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13028445" y="10121150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11519530" y="9910000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12202486" y="8702566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13715774" y="10480447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13265924" y="8171032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12645907" y="8868692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/>
            <p:cNvSpPr/>
            <p:nvPr/>
          </p:nvSpPr>
          <p:spPr>
            <a:xfrm>
              <a:off x="13265924" y="9450353"/>
              <a:ext cx="222530" cy="2104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59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09"/>
    </mc:Choice>
    <mc:Fallback xmlns="">
      <p:transition spd="slow" advTm="195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3" grpId="0" uiExpand="1" build="p"/>
      <p:bldP spid="10" grpId="0"/>
      <p:bldP spid="10" grpId="1"/>
      <p:bldP spid="11" grpId="0"/>
      <p:bldP spid="11" grpId="1"/>
      <p:bldP spid="18" grpId="0" animBg="1"/>
      <p:bldP spid="18" grpId="1" animBg="1"/>
      <p:bldP spid="19" grpId="0"/>
      <p:bldP spid="19" grpId="1"/>
      <p:bldP spid="20" grpId="0"/>
      <p:bldP spid="20" grpId="1"/>
      <p:bldP spid="30" grpId="0"/>
      <p:bldP spid="30" grpId="1"/>
      <p:bldP spid="41" grpId="0" animBg="1"/>
      <p:bldP spid="41" grpId="1" animBg="1"/>
      <p:bldP spid="42" grpId="0" animBg="1"/>
      <p:bldP spid="42" grpId="1" animBg="1"/>
      <p:bldP spid="43" grpId="0"/>
      <p:bldP spid="43" grpId="2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9289" y="57150"/>
            <a:ext cx="5434880" cy="792163"/>
          </a:xfrm>
        </p:spPr>
        <p:txBody>
          <a:bodyPr/>
          <a:lstStyle/>
          <a:p>
            <a:r>
              <a:rPr lang="fr-FR" dirty="0" smtClean="0"/>
              <a:t>Focus sur les composants de grilles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err="1" smtClean="0"/>
              <a:t>intergiciel</a:t>
            </a:r>
            <a:r>
              <a:rPr lang="fr-FR" dirty="0" smtClean="0"/>
              <a:t> de grille </a:t>
            </a:r>
            <a:r>
              <a:rPr lang="fr-FR" dirty="0" err="1" smtClean="0"/>
              <a:t>gLite</a:t>
            </a:r>
            <a:endParaRPr lang="fr-FR" dirty="0" smtClean="0"/>
          </a:p>
          <a:p>
            <a:pPr lvl="1"/>
            <a:r>
              <a:rPr lang="fr-FR" dirty="0" smtClean="0"/>
              <a:t>Outils </a:t>
            </a:r>
            <a:r>
              <a:rPr lang="fr-FR" dirty="0"/>
              <a:t>d’exploitation des ressources informatiques</a:t>
            </a:r>
          </a:p>
          <a:p>
            <a:pPr lvl="2"/>
            <a:r>
              <a:rPr lang="fr-FR" dirty="0"/>
              <a:t>Calcul</a:t>
            </a:r>
          </a:p>
          <a:p>
            <a:pPr lvl="2"/>
            <a:r>
              <a:rPr lang="fr-FR" dirty="0"/>
              <a:t>Stockage</a:t>
            </a:r>
          </a:p>
          <a:p>
            <a:pPr lvl="2"/>
            <a:r>
              <a:rPr lang="fr-FR" dirty="0"/>
              <a:t>Bases de données</a:t>
            </a:r>
          </a:p>
          <a:p>
            <a:pPr lvl="1"/>
            <a:r>
              <a:rPr lang="fr-FR" dirty="0" smtClean="0"/>
              <a:t>Sécurité</a:t>
            </a:r>
          </a:p>
          <a:p>
            <a:pPr lvl="2"/>
            <a:r>
              <a:rPr lang="fr-FR" dirty="0" smtClean="0"/>
              <a:t>Infrastructure à clé publique</a:t>
            </a:r>
          </a:p>
          <a:p>
            <a:pPr lvl="2"/>
            <a:r>
              <a:rPr lang="fr-FR" dirty="0" smtClean="0"/>
              <a:t>Virtual Organisation Management System (VOMS)</a:t>
            </a:r>
          </a:p>
          <a:p>
            <a:pPr lvl="1"/>
            <a:r>
              <a:rPr lang="fr-FR" dirty="0" smtClean="0"/>
              <a:t>AMGA</a:t>
            </a:r>
          </a:p>
          <a:p>
            <a:pPr lvl="2"/>
            <a:r>
              <a:rPr lang="fr-FR" dirty="0" smtClean="0"/>
              <a:t>Système de gestion de bases de données</a:t>
            </a:r>
          </a:p>
          <a:p>
            <a:pPr lvl="2"/>
            <a:r>
              <a:rPr lang="fr-FR" dirty="0" smtClean="0"/>
              <a:t>Compatible avec la sécurité de </a:t>
            </a:r>
            <a:r>
              <a:rPr lang="fr-FR" dirty="0" err="1" smtClean="0"/>
              <a:t>gLite</a:t>
            </a:r>
            <a:endParaRPr lang="fr-FR" dirty="0" smtClean="0"/>
          </a:p>
          <a:p>
            <a:pPr lvl="2"/>
            <a:r>
              <a:rPr lang="fr-FR" dirty="0" smtClean="0"/>
              <a:t>Permet de fédérer des sources de données distribuées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6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51"/>
    </mc:Choice>
    <mc:Fallback xmlns="">
      <p:transition spd="slow" advTm="5375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 du projet Réseau Sentinelle Cancer Auvergne 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 2: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8"/>
    </mc:Choice>
    <mc:Fallback xmlns="">
      <p:transition spd="slow" advTm="810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consortium RSCA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Association RSCA</a:t>
            </a:r>
          </a:p>
          <a:p>
            <a:r>
              <a:rPr lang="fr-FR" sz="2400" dirty="0" smtClean="0"/>
              <a:t>Associations régionales de dépistage organisé des cancers:</a:t>
            </a:r>
          </a:p>
          <a:p>
            <a:pPr lvl="1"/>
            <a:r>
              <a:rPr lang="fr-FR" sz="2000" dirty="0" smtClean="0"/>
              <a:t>ARDOC</a:t>
            </a:r>
          </a:p>
          <a:p>
            <a:pPr lvl="1"/>
            <a:r>
              <a:rPr lang="fr-FR" sz="2000" dirty="0" smtClean="0"/>
              <a:t>ABIDEC</a:t>
            </a:r>
          </a:p>
          <a:p>
            <a:r>
              <a:rPr lang="fr-FR" sz="2400" dirty="0" smtClean="0"/>
              <a:t>Santé publique</a:t>
            </a:r>
          </a:p>
          <a:p>
            <a:pPr lvl="1"/>
            <a:r>
              <a:rPr lang="fr-FR" sz="2000" dirty="0" smtClean="0"/>
              <a:t>CHU</a:t>
            </a:r>
          </a:p>
          <a:p>
            <a:r>
              <a:rPr lang="fr-FR" sz="2400" dirty="0" smtClean="0"/>
              <a:t>Acteurs techniques:</a:t>
            </a:r>
          </a:p>
          <a:p>
            <a:pPr lvl="1"/>
            <a:r>
              <a:rPr lang="fr-FR" sz="2000" dirty="0" smtClean="0"/>
              <a:t>Université Blaise Pascal</a:t>
            </a:r>
          </a:p>
          <a:p>
            <a:pPr lvl="1"/>
            <a:r>
              <a:rPr lang="fr-FR" sz="2000" dirty="0" smtClean="0"/>
              <a:t>Université d’Auvergne</a:t>
            </a:r>
          </a:p>
          <a:p>
            <a:pPr lvl="1"/>
            <a:r>
              <a:rPr lang="fr-FR" sz="2000" dirty="0" smtClean="0"/>
              <a:t>Société </a:t>
            </a:r>
            <a:r>
              <a:rPr lang="fr-FR" sz="2000" dirty="0" err="1" smtClean="0"/>
              <a:t>maat-Gknowledge</a:t>
            </a:r>
            <a:endParaRPr lang="fr-FR" sz="2000" dirty="0" smtClean="0"/>
          </a:p>
          <a:p>
            <a:pPr lvl="1"/>
            <a:r>
              <a:rPr lang="fr-FR" sz="2000" dirty="0" smtClean="0"/>
              <a:t>Société OSI-Santé</a:t>
            </a:r>
          </a:p>
          <a:p>
            <a:pPr lvl="1"/>
            <a:r>
              <a:rPr lang="fr-FR" sz="2000" dirty="0" smtClean="0"/>
              <a:t>CNRS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79" y="2710207"/>
            <a:ext cx="1002381" cy="9572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2845753"/>
            <a:ext cx="1701990" cy="6559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35" y="5620900"/>
            <a:ext cx="1206089" cy="67860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801321"/>
            <a:ext cx="1086104" cy="63877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72" y="4836787"/>
            <a:ext cx="639100" cy="603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38214"/>
            <a:ext cx="832532" cy="7665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19" y="4857821"/>
            <a:ext cx="1048097" cy="582276"/>
          </a:xfrm>
          <a:prstGeom prst="rect">
            <a:avLst/>
          </a:prstGeom>
        </p:spPr>
      </p:pic>
      <p:pic>
        <p:nvPicPr>
          <p:cNvPr id="6146" name="Picture 2" descr="Z:\Documents\LOGOS\osi-sant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589240"/>
            <a:ext cx="639192" cy="7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8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4"/>
    </mc:Choice>
    <mc:Fallback xmlns="">
      <p:transition spd="slow" advTm="5485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77072"/>
            <a:ext cx="5626634" cy="242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64" y="1412776"/>
            <a:ext cx="6372200" cy="251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fonctionnels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les associations: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Pour les structures de santé publique: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74"/>
    </mc:Choice>
    <mc:Fallback xmlns="">
      <p:transition spd="slow" advTm="4797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Contraintes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Laisser les données à l’endroit où elles sont produites</a:t>
            </a:r>
          </a:p>
          <a:p>
            <a:pPr lvl="1"/>
            <a:r>
              <a:rPr lang="fr-FR" dirty="0" smtClean="0"/>
              <a:t>Pas d’export, pas de concentration de données</a:t>
            </a:r>
          </a:p>
          <a:p>
            <a:r>
              <a:rPr lang="fr-FR" dirty="0" smtClean="0"/>
              <a:t>Garantir un niveau de sécurité suffisant</a:t>
            </a:r>
          </a:p>
          <a:p>
            <a:pPr lvl="1"/>
            <a:r>
              <a:rPr lang="fr-FR" dirty="0" smtClean="0"/>
              <a:t>Chiffrement des informations</a:t>
            </a:r>
          </a:p>
          <a:p>
            <a:pPr lvl="1"/>
            <a:r>
              <a:rPr lang="fr-FR" dirty="0" smtClean="0"/>
              <a:t>Contrôle des utilisateurs</a:t>
            </a:r>
          </a:p>
          <a:p>
            <a:pPr lvl="1"/>
            <a:r>
              <a:rPr lang="fr-FR" dirty="0" smtClean="0"/>
              <a:t>Définition des droits</a:t>
            </a:r>
          </a:p>
          <a:p>
            <a:pPr lvl="1"/>
            <a:r>
              <a:rPr lang="fr-FR" dirty="0" smtClean="0"/>
              <a:t>Utilisation de la CPS pour l’authentification</a:t>
            </a:r>
          </a:p>
          <a:p>
            <a:pPr lvl="1"/>
            <a:r>
              <a:rPr lang="fr-FR" dirty="0" smtClean="0"/>
              <a:t>Mémoriser tous les accès</a:t>
            </a:r>
          </a:p>
          <a:p>
            <a:r>
              <a:rPr lang="fr-FR" dirty="0" smtClean="0"/>
              <a:t>Respecter les contraintes légales</a:t>
            </a:r>
          </a:p>
          <a:p>
            <a:pPr lvl="1"/>
            <a:r>
              <a:rPr lang="fr-FR" dirty="0" smtClean="0"/>
              <a:t>Dépôt d’une demande d’autorisation CNIL</a:t>
            </a:r>
          </a:p>
          <a:p>
            <a:pPr lvl="1"/>
            <a:r>
              <a:rPr lang="fr-FR" dirty="0" smtClean="0"/>
              <a:t>Suivi </a:t>
            </a:r>
            <a:r>
              <a:rPr lang="fr-FR" dirty="0"/>
              <a:t>d</a:t>
            </a:r>
            <a:r>
              <a:rPr lang="fr-FR" dirty="0" smtClean="0"/>
              <a:t>es recommandations ASIP-Santé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4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78"/>
    </mc:Choice>
    <mc:Fallback xmlns="">
      <p:transition spd="slow" advTm="6087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des données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-39365" y="1268413"/>
            <a:ext cx="5547469" cy="5184775"/>
          </a:xfrm>
        </p:spPr>
        <p:txBody>
          <a:bodyPr/>
          <a:lstStyle/>
          <a:p>
            <a:r>
              <a:rPr lang="fr-FR" dirty="0" smtClean="0"/>
              <a:t>A partir des compte rendus de pathologie</a:t>
            </a:r>
          </a:p>
          <a:p>
            <a:pPr lvl="1"/>
            <a:r>
              <a:rPr lang="fr-FR" dirty="0" smtClean="0"/>
              <a:t>Informations personnelles</a:t>
            </a:r>
          </a:p>
          <a:p>
            <a:pPr lvl="1"/>
            <a:r>
              <a:rPr lang="fr-FR" dirty="0" smtClean="0"/>
              <a:t>Informations sur l’examen</a:t>
            </a:r>
          </a:p>
          <a:p>
            <a:pPr lvl="2"/>
            <a:r>
              <a:rPr lang="fr-FR" dirty="0" smtClean="0"/>
              <a:t>Dates, type</a:t>
            </a:r>
            <a:endParaRPr lang="fr-FR" dirty="0"/>
          </a:p>
          <a:p>
            <a:pPr lvl="1"/>
            <a:r>
              <a:rPr lang="fr-FR" dirty="0" smtClean="0"/>
              <a:t>Données médicales structurées</a:t>
            </a:r>
          </a:p>
          <a:p>
            <a:pPr lvl="2"/>
            <a:r>
              <a:rPr lang="fr-FR" dirty="0" smtClean="0"/>
              <a:t>Médecins</a:t>
            </a:r>
          </a:p>
          <a:p>
            <a:pPr lvl="2"/>
            <a:r>
              <a:rPr lang="fr-FR" dirty="0" smtClean="0"/>
              <a:t>Codes ADICAP: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Données médicales non structurées</a:t>
            </a:r>
          </a:p>
          <a:p>
            <a:pPr lvl="2"/>
            <a:r>
              <a:rPr lang="fr-FR" dirty="0" smtClean="0"/>
              <a:t>Compte rendu texte</a:t>
            </a:r>
          </a:p>
          <a:p>
            <a:pPr lvl="2"/>
            <a:endParaRPr lang="fr-FR" dirty="0" smtClean="0"/>
          </a:p>
        </p:txBody>
      </p:sp>
      <p:pic>
        <p:nvPicPr>
          <p:cNvPr id="9" name="Espace réservé du contenu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088" y="1196752"/>
            <a:ext cx="3707904" cy="526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051720" y="4643844"/>
            <a:ext cx="208823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OEGSA7B2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60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7"/>
    </mc:Choice>
    <mc:Fallback xmlns="">
      <p:transition spd="slow" advTm="857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8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"/>
    </mc:Choice>
    <mc:Fallback xmlns="">
      <p:transition spd="slow" advTm="374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œuvre du Réseau Sentinelle Cancer Auvergne</a:t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 3: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0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2"/>
    </mc:Choice>
    <mc:Fallback xmlns="">
      <p:transition spd="slow" advTm="838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grille?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laisser les données où elles se trouvent</a:t>
            </a:r>
            <a:endParaRPr lang="fr-FR" dirty="0"/>
          </a:p>
          <a:p>
            <a:pPr lvl="1"/>
            <a:r>
              <a:rPr lang="fr-FR" dirty="0" smtClean="0"/>
              <a:t>Satisfait les contraintes des pathologistes</a:t>
            </a:r>
          </a:p>
          <a:p>
            <a:pPr lvl="1"/>
            <a:r>
              <a:rPr lang="fr-FR" dirty="0" smtClean="0"/>
              <a:t>Offre un délai d’accès aux données très rapide</a:t>
            </a:r>
          </a:p>
          <a:p>
            <a:pPr lvl="1"/>
            <a:r>
              <a:rPr lang="fr-FR" dirty="0" smtClean="0"/>
              <a:t>Contient toujours des informations à jour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Offre le moyen de sécuriser et de contrôler les accès</a:t>
            </a:r>
          </a:p>
          <a:p>
            <a:pPr lvl="1"/>
            <a:r>
              <a:rPr lang="fr-FR" dirty="0" smtClean="0"/>
              <a:t>En utilisant l’infrastructure de sécurité de </a:t>
            </a:r>
            <a:r>
              <a:rPr lang="fr-FR" dirty="0" err="1" smtClean="0"/>
              <a:t>gLite</a:t>
            </a:r>
            <a:r>
              <a:rPr lang="fr-FR" dirty="0" smtClean="0"/>
              <a:t> (GSI)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Supporte les communautés d’utilisateurs</a:t>
            </a:r>
          </a:p>
          <a:p>
            <a:pPr lvl="1"/>
            <a:r>
              <a:rPr lang="fr-FR" dirty="0" smtClean="0"/>
              <a:t>Définition d’organisations virtuelles, de groupes et de droits</a:t>
            </a:r>
          </a:p>
          <a:p>
            <a:pPr lvl="1"/>
            <a:r>
              <a:rPr lang="fr-FR" dirty="0" smtClean="0"/>
              <a:t>Permet une extension naturelle à d’autres cas d’utilisation</a:t>
            </a:r>
          </a:p>
          <a:p>
            <a:pPr lvl="1"/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C7D9E9-6432-4147-8C05-A9E0CA4D1120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81"/>
    </mc:Choice>
    <mc:Fallback xmlns="">
      <p:transition spd="slow" advTm="7978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 la VO Sentinelle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Utilisation du Virtual Organisation Management System (VOMS)</a:t>
            </a:r>
          </a:p>
          <a:p>
            <a:pPr lvl="1"/>
            <a:r>
              <a:rPr lang="fr-FR" sz="2000" dirty="0" smtClean="0"/>
              <a:t>Gestionnaire d’une Organisation Virtuelle sur une grille</a:t>
            </a:r>
          </a:p>
          <a:p>
            <a:pPr lvl="1"/>
            <a:r>
              <a:rPr lang="fr-FR" sz="2000" dirty="0" smtClean="0"/>
              <a:t>Utilise les certificats X.509 pour l’authentification des utilisateurs</a:t>
            </a:r>
          </a:p>
          <a:p>
            <a:pPr lvl="1"/>
            <a:r>
              <a:rPr lang="fr-FR" sz="2000" dirty="0" smtClean="0"/>
              <a:t>Permet de définir les droits</a:t>
            </a:r>
          </a:p>
          <a:p>
            <a:pPr lvl="2"/>
            <a:r>
              <a:rPr lang="fr-FR" sz="1800" dirty="0" smtClean="0"/>
              <a:t>Groupes</a:t>
            </a:r>
          </a:p>
          <a:p>
            <a:pPr lvl="3"/>
            <a:r>
              <a:rPr lang="fr-FR" sz="1600" dirty="0" smtClean="0"/>
              <a:t>Cancer/dépistage</a:t>
            </a:r>
          </a:p>
          <a:p>
            <a:pPr lvl="3"/>
            <a:r>
              <a:rPr lang="fr-FR" sz="1600" dirty="0" smtClean="0"/>
              <a:t>Cancer/</a:t>
            </a:r>
            <a:r>
              <a:rPr lang="fr-FR" sz="1600" dirty="0" err="1" smtClean="0"/>
              <a:t>épidémio</a:t>
            </a:r>
            <a:endParaRPr lang="fr-FR" sz="1600" dirty="0" smtClean="0"/>
          </a:p>
          <a:p>
            <a:pPr lvl="2"/>
            <a:r>
              <a:rPr lang="fr-FR" sz="1800" dirty="0" smtClean="0"/>
              <a:t>Rôles</a:t>
            </a:r>
          </a:p>
          <a:p>
            <a:pPr lvl="3"/>
            <a:r>
              <a:rPr lang="fr-FR" sz="1600" dirty="0" smtClean="0"/>
              <a:t>Administration</a:t>
            </a:r>
          </a:p>
          <a:p>
            <a:r>
              <a:rPr lang="fr-FR" sz="2400" dirty="0" smtClean="0"/>
              <a:t>Utilisation </a:t>
            </a:r>
            <a:r>
              <a:rPr lang="fr-FR" sz="2400" dirty="0"/>
              <a:t>d’AMGA:</a:t>
            </a:r>
          </a:p>
          <a:p>
            <a:pPr lvl="1"/>
            <a:r>
              <a:rPr lang="fr-FR" sz="2000" dirty="0"/>
              <a:t>Catalogue de métadonnées compatible avec les grilles</a:t>
            </a:r>
          </a:p>
          <a:p>
            <a:pPr lvl="1"/>
            <a:r>
              <a:rPr lang="fr-FR" sz="2000" dirty="0"/>
              <a:t>Récupération des groupes, rôles et droits depuis VOMS</a:t>
            </a:r>
          </a:p>
          <a:p>
            <a:pPr lvl="1"/>
            <a:r>
              <a:rPr lang="fr-FR" sz="2000" dirty="0"/>
              <a:t>Fonctionne en mode réplication, fédération</a:t>
            </a:r>
          </a:p>
          <a:p>
            <a:pPr lvl="1"/>
            <a:r>
              <a:rPr lang="fr-FR" sz="2000" dirty="0"/>
              <a:t>Permet de définir des </a:t>
            </a:r>
            <a:r>
              <a:rPr lang="fr-FR" sz="2000" dirty="0" smtClean="0"/>
              <a:t>Access Control </a:t>
            </a:r>
            <a:r>
              <a:rPr lang="fr-FR" sz="2000" dirty="0" err="1" smtClean="0"/>
              <a:t>Lists</a:t>
            </a:r>
            <a:r>
              <a:rPr lang="fr-FR" sz="2000" dirty="0" smtClean="0"/>
              <a:t> (ACL) </a:t>
            </a:r>
            <a:r>
              <a:rPr lang="fr-FR" sz="2000" dirty="0"/>
              <a:t>sur les données</a:t>
            </a:r>
          </a:p>
          <a:p>
            <a:pPr lvl="2"/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4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84"/>
    </mc:Choice>
    <mc:Fallback xmlns="">
      <p:transition spd="slow" advTm="12358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à coins arrondis 60"/>
          <p:cNvSpPr/>
          <p:nvPr/>
        </p:nvSpPr>
        <p:spPr bwMode="auto">
          <a:xfrm rot="21421678">
            <a:off x="1608381" y="405825"/>
            <a:ext cx="5568702" cy="5759479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 w="9525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  <a:scene3d>
            <a:camera prst="isometricOffAxis1Top"/>
            <a:lightRig rig="threePt" dir="t"/>
          </a:scene3d>
        </p:spPr>
        <p:txBody>
          <a:bodyPr lIns="72000" anchor="ctr"/>
          <a:lstStyle/>
          <a:p>
            <a:pPr marL="0" marR="0" lvl="0" indent="0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Architecture globale</a:t>
            </a:r>
            <a:endParaRPr lang="fr-FR" dirty="0"/>
          </a:p>
        </p:txBody>
      </p:sp>
      <p:sp>
        <p:nvSpPr>
          <p:cNvPr id="26" name="Espace réservé du contenu 25"/>
          <p:cNvSpPr>
            <a:spLocks noGrp="1"/>
          </p:cNvSpPr>
          <p:nvPr>
            <p:ph idx="1"/>
          </p:nvPr>
        </p:nvSpPr>
        <p:spPr>
          <a:xfrm>
            <a:off x="251520" y="2420888"/>
            <a:ext cx="5256584" cy="2745304"/>
          </a:xfrm>
        </p:spPr>
        <p:txBody>
          <a:bodyPr/>
          <a:lstStyle/>
          <a:p>
            <a:r>
              <a:rPr lang="fr-FR" dirty="0" smtClean="0"/>
              <a:t>Autorité de sécurité</a:t>
            </a:r>
          </a:p>
          <a:p>
            <a:pPr lvl="1"/>
            <a:r>
              <a:rPr lang="fr-FR" dirty="0" smtClean="0"/>
              <a:t>Serveur VOMS: </a:t>
            </a:r>
          </a:p>
          <a:p>
            <a:pPr lvl="2"/>
            <a:r>
              <a:rPr lang="fr-FR" dirty="0" smtClean="0"/>
              <a:t>Définition de la VO Sentinelle</a:t>
            </a:r>
          </a:p>
          <a:p>
            <a:pPr lvl="2"/>
            <a:r>
              <a:rPr lang="fr-FR" dirty="0" smtClean="0"/>
              <a:t>Autorisations, droits et rôles</a:t>
            </a:r>
          </a:p>
          <a:p>
            <a:pPr lvl="1"/>
            <a:r>
              <a:rPr lang="fr-FR" dirty="0" smtClean="0"/>
              <a:t>Serveur AMGA « maître »</a:t>
            </a:r>
          </a:p>
          <a:p>
            <a:pPr lvl="1"/>
            <a:r>
              <a:rPr lang="fr-FR" dirty="0" smtClean="0"/>
              <a:t>Modèle de données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D9E9-6432-4147-8C05-A9E0CA4D1120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1" name="Espace réservé du contenu 25"/>
          <p:cNvSpPr txBox="1">
            <a:spLocks/>
          </p:cNvSpPr>
          <p:nvPr/>
        </p:nvSpPr>
        <p:spPr bwMode="auto">
          <a:xfrm>
            <a:off x="218075" y="4941168"/>
            <a:ext cx="4824536" cy="16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Client des données</a:t>
            </a:r>
          </a:p>
          <a:p>
            <a:pPr lvl="1"/>
            <a:r>
              <a:rPr lang="fr-FR" dirty="0" smtClean="0"/>
              <a:t>Se connecte directement au noyau central pour interroger le modèle de données</a:t>
            </a:r>
            <a:endParaRPr lang="fr-FR" dirty="0"/>
          </a:p>
        </p:txBody>
      </p:sp>
      <p:sp>
        <p:nvSpPr>
          <p:cNvPr id="32" name="Espace réservé du contenu 25"/>
          <p:cNvSpPr txBox="1">
            <a:spLocks/>
          </p:cNvSpPr>
          <p:nvPr/>
        </p:nvSpPr>
        <p:spPr bwMode="auto">
          <a:xfrm>
            <a:off x="251520" y="1149079"/>
            <a:ext cx="5976664" cy="139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Source de données de pathologie</a:t>
            </a:r>
          </a:p>
          <a:p>
            <a:pPr lvl="1"/>
            <a:r>
              <a:rPr lang="fr-FR" dirty="0" smtClean="0"/>
              <a:t>Contient un serveur AMGA en mode « fédération »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180528" y="623164"/>
            <a:ext cx="9398507" cy="5188712"/>
            <a:chOff x="-180528" y="623164"/>
            <a:chExt cx="9398507" cy="5188712"/>
          </a:xfrm>
        </p:grpSpPr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4868813" y="1465352"/>
              <a:ext cx="3080239" cy="1820213"/>
            </a:xfrm>
            <a:prstGeom prst="flowChartAlternateProcess">
              <a:avLst/>
            </a:prstGeom>
            <a:noFill/>
            <a:ln w="7620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950285" y="2687883"/>
              <a:ext cx="1685907" cy="1176184"/>
              <a:chOff x="3950285" y="2687883"/>
              <a:chExt cx="1685907" cy="1176184"/>
            </a:xfrm>
          </p:grpSpPr>
          <p:sp>
            <p:nvSpPr>
              <p:cNvPr id="63" name="Bouée 62"/>
              <p:cNvSpPr/>
              <p:nvPr/>
            </p:nvSpPr>
            <p:spPr>
              <a:xfrm>
                <a:off x="3950285" y="2687883"/>
                <a:ext cx="1235916" cy="1163696"/>
              </a:xfrm>
              <a:prstGeom prst="donut">
                <a:avLst>
                  <a:gd name="adj" fmla="val 7410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" name="Bouée 63"/>
              <p:cNvSpPr/>
              <p:nvPr/>
            </p:nvSpPr>
            <p:spPr>
              <a:xfrm>
                <a:off x="4132037" y="2859014"/>
                <a:ext cx="872411" cy="821432"/>
              </a:xfrm>
              <a:prstGeom prst="donut">
                <a:avLst>
                  <a:gd name="adj" fmla="val 9474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5" name="Bouée 64"/>
              <p:cNvSpPr/>
              <p:nvPr/>
            </p:nvSpPr>
            <p:spPr>
              <a:xfrm>
                <a:off x="4277439" y="2995920"/>
                <a:ext cx="581607" cy="547622"/>
              </a:xfrm>
              <a:prstGeom prst="donut">
                <a:avLst>
                  <a:gd name="adj" fmla="val 9474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66" name="Picture 2" descr="C:\Documents and Settings\Paul\Local Settings\Temporary Internet Files\Content.IE5\F277Q1E1\MCj0433940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209965" y="2715050"/>
                <a:ext cx="692481" cy="652016"/>
              </a:xfrm>
              <a:prstGeom prst="rect">
                <a:avLst/>
              </a:prstGeom>
              <a:noFill/>
            </p:spPr>
          </p:pic>
          <p:sp>
            <p:nvSpPr>
              <p:cNvPr id="88" name="ZoneTexte 99"/>
              <p:cNvSpPr txBox="1">
                <a:spLocks noChangeArrowheads="1"/>
              </p:cNvSpPr>
              <p:nvPr/>
            </p:nvSpPr>
            <p:spPr bwMode="auto">
              <a:xfrm>
                <a:off x="4277439" y="3448569"/>
                <a:ext cx="1358753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bliqueTopRight"/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</a:rPr>
                  <a:t>Services centraux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</a:rPr>
                  <a:t> </a:t>
                </a:r>
                <a:r>
                  <a:rPr lang="fr-FR" sz="1050" b="1" kern="0" dirty="0" smtClean="0">
                    <a:solidFill>
                      <a:sysClr val="windowText" lastClr="000000"/>
                    </a:solidFill>
                    <a:latin typeface="Candara" pitchFamily="34" charset="0"/>
                  </a:rPr>
                  <a:t>A</a:t>
                </a:r>
                <a:r>
                  <a:rPr kumimoji="0" lang="fr-FR" sz="1050" b="1" i="0" u="none" strike="noStrike" kern="0" cap="none" spc="0" normalizeH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</a:rPr>
                  <a:t>utorité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</a:rPr>
                  <a:t> de sécurité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endParaRPr>
              </a:p>
            </p:txBody>
          </p:sp>
        </p:grpSp>
        <p:sp>
          <p:nvSpPr>
            <p:cNvPr id="67" name="ZoneTexte 98"/>
            <p:cNvSpPr txBox="1">
              <a:spLocks noChangeArrowheads="1"/>
            </p:cNvSpPr>
            <p:nvPr/>
          </p:nvSpPr>
          <p:spPr bwMode="auto">
            <a:xfrm>
              <a:off x="7095413" y="2128837"/>
              <a:ext cx="1004979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68" name="AutoShape 5"/>
            <p:cNvSpPr>
              <a:spLocks noChangeArrowheads="1"/>
            </p:cNvSpPr>
            <p:nvPr/>
          </p:nvSpPr>
          <p:spPr bwMode="auto">
            <a:xfrm>
              <a:off x="6690422" y="1791360"/>
              <a:ext cx="1352262" cy="295219"/>
            </a:xfrm>
            <a:prstGeom prst="flowChartAlternateProcess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69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5679655" y="2231784"/>
              <a:ext cx="1230679" cy="26593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7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57347" y="1954364"/>
              <a:ext cx="692481" cy="65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" name="ZoneTexte 99"/>
            <p:cNvSpPr txBox="1">
              <a:spLocks noChangeArrowheads="1"/>
            </p:cNvSpPr>
            <p:nvPr/>
          </p:nvSpPr>
          <p:spPr bwMode="auto">
            <a:xfrm>
              <a:off x="4568242" y="1802416"/>
              <a:ext cx="11084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72" name="AutoShape 5"/>
            <p:cNvSpPr>
              <a:spLocks noChangeArrowheads="1"/>
            </p:cNvSpPr>
            <p:nvPr/>
          </p:nvSpPr>
          <p:spPr bwMode="auto">
            <a:xfrm>
              <a:off x="5868144" y="2389042"/>
              <a:ext cx="3080239" cy="1820213"/>
            </a:xfrm>
            <a:prstGeom prst="flowChartAlternateProcess">
              <a:avLst/>
            </a:prstGeom>
            <a:noFill/>
            <a:ln w="7620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73" name="ZoneTexte 98"/>
            <p:cNvSpPr txBox="1">
              <a:spLocks noChangeArrowheads="1"/>
            </p:cNvSpPr>
            <p:nvPr/>
          </p:nvSpPr>
          <p:spPr bwMode="auto">
            <a:xfrm>
              <a:off x="8115564" y="3039210"/>
              <a:ext cx="1041729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74" name="AutoShape 5"/>
            <p:cNvSpPr>
              <a:spLocks noChangeArrowheads="1"/>
            </p:cNvSpPr>
            <p:nvPr/>
          </p:nvSpPr>
          <p:spPr bwMode="auto">
            <a:xfrm>
              <a:off x="7865717" y="2718672"/>
              <a:ext cx="1352262" cy="295219"/>
            </a:xfrm>
            <a:prstGeom prst="flowChartAlternateProcess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75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156176" y="2878054"/>
              <a:ext cx="692481" cy="65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ZoneTexte 99"/>
            <p:cNvSpPr txBox="1">
              <a:spLocks noChangeArrowheads="1"/>
            </p:cNvSpPr>
            <p:nvPr/>
          </p:nvSpPr>
          <p:spPr bwMode="auto">
            <a:xfrm>
              <a:off x="6019562" y="2706091"/>
              <a:ext cx="109989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77" name="Double flèche verticale 76"/>
            <p:cNvSpPr/>
            <p:nvPr/>
          </p:nvSpPr>
          <p:spPr>
            <a:xfrm rot="5227580">
              <a:off x="5571753" y="2787840"/>
              <a:ext cx="301732" cy="1040799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78" name="Double flèche verticale 77"/>
            <p:cNvSpPr/>
            <p:nvPr/>
          </p:nvSpPr>
          <p:spPr>
            <a:xfrm rot="1903406">
              <a:off x="4940169" y="2260025"/>
              <a:ext cx="317387" cy="96046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>
                <a:rot lat="198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79" name="AutoShape 5"/>
            <p:cNvSpPr>
              <a:spLocks noChangeArrowheads="1"/>
            </p:cNvSpPr>
            <p:nvPr/>
          </p:nvSpPr>
          <p:spPr bwMode="auto">
            <a:xfrm rot="21411749">
              <a:off x="887047" y="623164"/>
              <a:ext cx="1817763" cy="4129438"/>
            </a:xfrm>
            <a:prstGeom prst="flowChartAlternateProcess">
              <a:avLst/>
            </a:prstGeom>
            <a:noFill/>
            <a:ln w="7620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0" name="ZoneTexte 98"/>
            <p:cNvSpPr txBox="1">
              <a:spLocks noChangeArrowheads="1"/>
            </p:cNvSpPr>
            <p:nvPr/>
          </p:nvSpPr>
          <p:spPr bwMode="auto">
            <a:xfrm>
              <a:off x="467544" y="2261937"/>
              <a:ext cx="10214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-180528" y="2008699"/>
              <a:ext cx="1525382" cy="295219"/>
            </a:xfrm>
            <a:prstGeom prst="flowChartAlternateProcess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82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02836" y="2579213"/>
              <a:ext cx="692481" cy="65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ZoneTexte 99"/>
            <p:cNvSpPr txBox="1">
              <a:spLocks noChangeArrowheads="1"/>
            </p:cNvSpPr>
            <p:nvPr/>
          </p:nvSpPr>
          <p:spPr bwMode="auto">
            <a:xfrm>
              <a:off x="1340176" y="2928770"/>
              <a:ext cx="107158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84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484042" y="2453599"/>
              <a:ext cx="1217573" cy="318319"/>
            </a:xfrm>
            <a:prstGeom prst="leftRightArrow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5" name="ZoneTexte 242"/>
            <p:cNvSpPr txBox="1">
              <a:spLocks noChangeArrowheads="1"/>
            </p:cNvSpPr>
            <p:nvPr/>
          </p:nvSpPr>
          <p:spPr bwMode="auto">
            <a:xfrm>
              <a:off x="3941820" y="4050306"/>
              <a:ext cx="9018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pic>
          <p:nvPicPr>
            <p:cNvPr id="86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1175581" y="1845695"/>
              <a:ext cx="517432" cy="487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Double flèche verticale 86"/>
            <p:cNvSpPr/>
            <p:nvPr/>
          </p:nvSpPr>
          <p:spPr>
            <a:xfrm rot="16590478">
              <a:off x="3371835" y="2593992"/>
              <a:ext cx="298841" cy="96838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9" name="Flèche courbée vers le haut 88"/>
            <p:cNvSpPr/>
            <p:nvPr/>
          </p:nvSpPr>
          <p:spPr>
            <a:xfrm rot="3583414" flipH="1">
              <a:off x="3272217" y="4249470"/>
              <a:ext cx="2521843" cy="602969"/>
            </a:xfrm>
            <a:prstGeom prst="curvedUp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0" name="Picture 24" descr="MCj0433937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654116" y="4061332"/>
              <a:ext cx="1061532" cy="934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" name="ZoneTexte 233"/>
            <p:cNvSpPr txBox="1">
              <a:spLocks noChangeArrowheads="1"/>
            </p:cNvSpPr>
            <p:nvPr/>
          </p:nvSpPr>
          <p:spPr bwMode="auto">
            <a:xfrm>
              <a:off x="5657447" y="5372750"/>
              <a:ext cx="10548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Carte CPS du médecin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pic>
          <p:nvPicPr>
            <p:cNvPr id="92" name="Image 203" descr="cpsreader.png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109233" y="4829403"/>
              <a:ext cx="1114356" cy="706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3" descr="MCj0424766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676433" y="4329384"/>
              <a:ext cx="878301" cy="88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Image 93" descr="cps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56249">
              <a:off x="5109049" y="5169121"/>
              <a:ext cx="614630" cy="370854"/>
            </a:xfrm>
            <a:prstGeom prst="rect">
              <a:avLst/>
            </a:prstGeom>
          </p:spPr>
        </p:pic>
        <p:sp>
          <p:nvSpPr>
            <p:cNvPr id="95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6666829" y="3111239"/>
              <a:ext cx="1230679" cy="26593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6" name="ZoneTexte 112"/>
            <p:cNvSpPr txBox="1">
              <a:spLocks noChangeArrowheads="1"/>
            </p:cNvSpPr>
            <p:nvPr/>
          </p:nvSpPr>
          <p:spPr bwMode="auto">
            <a:xfrm rot="1790726">
              <a:off x="1333381" y="3630685"/>
              <a:ext cx="15664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du réseau</a:t>
              </a:r>
              <a:endParaRPr kumimoji="0" lang="fr-FR" sz="1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pic>
          <p:nvPicPr>
            <p:cNvPr id="97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095354" y="4490026"/>
              <a:ext cx="507816" cy="478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8" name="Groupe 97"/>
            <p:cNvGrpSpPr/>
            <p:nvPr/>
          </p:nvGrpSpPr>
          <p:grpSpPr>
            <a:xfrm>
              <a:off x="6657722" y="2092017"/>
              <a:ext cx="517432" cy="487196"/>
              <a:chOff x="6966714" y="2016183"/>
              <a:chExt cx="517432" cy="487196"/>
            </a:xfrm>
          </p:grpSpPr>
          <p:pic>
            <p:nvPicPr>
              <p:cNvPr id="99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6966714" y="2016183"/>
                <a:ext cx="517432" cy="487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0" name="Croix 99"/>
              <p:cNvSpPr/>
              <p:nvPr/>
            </p:nvSpPr>
            <p:spPr bwMode="auto">
              <a:xfrm>
                <a:off x="7003509" y="2132856"/>
                <a:ext cx="253747" cy="246668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1" name="Groupe 100"/>
            <p:cNvGrpSpPr/>
            <p:nvPr/>
          </p:nvGrpSpPr>
          <p:grpSpPr>
            <a:xfrm>
              <a:off x="7698482" y="2996952"/>
              <a:ext cx="517432" cy="487196"/>
              <a:chOff x="8007474" y="2919187"/>
              <a:chExt cx="517432" cy="487196"/>
            </a:xfrm>
          </p:grpSpPr>
          <p:pic>
            <p:nvPicPr>
              <p:cNvPr id="102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07474" y="2919187"/>
                <a:ext cx="517432" cy="487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Croix 102"/>
              <p:cNvSpPr/>
              <p:nvPr/>
            </p:nvSpPr>
            <p:spPr bwMode="auto">
              <a:xfrm>
                <a:off x="8227645" y="3068960"/>
                <a:ext cx="253747" cy="246668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07" name="Groupe 106"/>
          <p:cNvGrpSpPr/>
          <p:nvPr/>
        </p:nvGrpSpPr>
        <p:grpSpPr>
          <a:xfrm>
            <a:off x="3966213" y="2684864"/>
            <a:ext cx="1685907" cy="1176184"/>
            <a:chOff x="3950285" y="2687883"/>
            <a:chExt cx="1685907" cy="1176184"/>
          </a:xfrm>
        </p:grpSpPr>
        <p:sp>
          <p:nvSpPr>
            <p:cNvPr id="108" name="Bouée 107"/>
            <p:cNvSpPr/>
            <p:nvPr/>
          </p:nvSpPr>
          <p:spPr>
            <a:xfrm>
              <a:off x="3950285" y="2687883"/>
              <a:ext cx="1235916" cy="1163696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09" name="Bouée 108"/>
            <p:cNvSpPr/>
            <p:nvPr/>
          </p:nvSpPr>
          <p:spPr>
            <a:xfrm>
              <a:off x="4132037" y="2859014"/>
              <a:ext cx="872411" cy="821432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0" name="Bouée 109"/>
            <p:cNvSpPr/>
            <p:nvPr/>
          </p:nvSpPr>
          <p:spPr>
            <a:xfrm>
              <a:off x="4277439" y="2995920"/>
              <a:ext cx="581607" cy="547622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11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209965" y="2715050"/>
              <a:ext cx="692481" cy="652016"/>
            </a:xfrm>
            <a:prstGeom prst="rect">
              <a:avLst/>
            </a:prstGeom>
            <a:noFill/>
          </p:spPr>
        </p:pic>
        <p:sp>
          <p:nvSpPr>
            <p:cNvPr id="112" name="ZoneTexte 99"/>
            <p:cNvSpPr txBox="1">
              <a:spLocks noChangeArrowheads="1"/>
            </p:cNvSpPr>
            <p:nvPr/>
          </p:nvSpPr>
          <p:spPr bwMode="auto">
            <a:xfrm>
              <a:off x="4277439" y="3448569"/>
              <a:ext cx="135875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Services centraux</a:t>
              </a:r>
              <a:r>
                <a:rPr kumimoji="0" lang="fr-FR" sz="105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</a:t>
              </a: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A</a:t>
              </a:r>
              <a:r>
                <a:rPr kumimoji="0" lang="fr-FR" sz="1050" b="1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utorité</a:t>
              </a:r>
              <a:r>
                <a:rPr kumimoji="0" lang="fr-FR" sz="105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de sécurité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4572000" y="1464771"/>
            <a:ext cx="3532150" cy="1820213"/>
            <a:chOff x="4720642" y="1617752"/>
            <a:chExt cx="3532150" cy="1820213"/>
          </a:xfrm>
        </p:grpSpPr>
        <p:sp>
          <p:nvSpPr>
            <p:cNvPr id="113" name="AutoShape 5"/>
            <p:cNvSpPr>
              <a:spLocks noChangeArrowheads="1"/>
            </p:cNvSpPr>
            <p:nvPr/>
          </p:nvSpPr>
          <p:spPr bwMode="auto">
            <a:xfrm>
              <a:off x="5021213" y="1617752"/>
              <a:ext cx="3080239" cy="1820213"/>
            </a:xfrm>
            <a:prstGeom prst="flowChartAlternateProcess">
              <a:avLst/>
            </a:prstGeom>
            <a:noFill/>
            <a:ln w="7620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4" name="ZoneTexte 98"/>
            <p:cNvSpPr txBox="1">
              <a:spLocks noChangeArrowheads="1"/>
            </p:cNvSpPr>
            <p:nvPr/>
          </p:nvSpPr>
          <p:spPr bwMode="auto">
            <a:xfrm>
              <a:off x="7247813" y="2281237"/>
              <a:ext cx="1004979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5" name="AutoShape 5"/>
            <p:cNvSpPr>
              <a:spLocks noChangeArrowheads="1"/>
            </p:cNvSpPr>
            <p:nvPr/>
          </p:nvSpPr>
          <p:spPr bwMode="auto">
            <a:xfrm>
              <a:off x="6842822" y="1943760"/>
              <a:ext cx="1352262" cy="295219"/>
            </a:xfrm>
            <a:prstGeom prst="flowChartAlternateProcess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6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5832055" y="2384184"/>
              <a:ext cx="1230679" cy="26593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17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309747" y="2106764"/>
              <a:ext cx="692481" cy="65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ZoneTexte 99"/>
            <p:cNvSpPr txBox="1">
              <a:spLocks noChangeArrowheads="1"/>
            </p:cNvSpPr>
            <p:nvPr/>
          </p:nvSpPr>
          <p:spPr bwMode="auto">
            <a:xfrm>
              <a:off x="4720642" y="1954816"/>
              <a:ext cx="110846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pic>
          <p:nvPicPr>
            <p:cNvPr id="119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6810122" y="2244417"/>
              <a:ext cx="517432" cy="487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" name="Croix 119"/>
            <p:cNvSpPr/>
            <p:nvPr/>
          </p:nvSpPr>
          <p:spPr bwMode="auto">
            <a:xfrm>
              <a:off x="6846917" y="2361090"/>
              <a:ext cx="253747" cy="246668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24" name="Groupe 1023"/>
          <p:cNvGrpSpPr/>
          <p:nvPr/>
        </p:nvGrpSpPr>
        <p:grpSpPr>
          <a:xfrm>
            <a:off x="3942000" y="3294000"/>
            <a:ext cx="2773828" cy="2521843"/>
            <a:chOff x="4094220" y="3442433"/>
            <a:chExt cx="2773828" cy="2521843"/>
          </a:xfrm>
        </p:grpSpPr>
        <p:sp>
          <p:nvSpPr>
            <p:cNvPr id="130" name="ZoneTexte 242"/>
            <p:cNvSpPr txBox="1">
              <a:spLocks noChangeArrowheads="1"/>
            </p:cNvSpPr>
            <p:nvPr/>
          </p:nvSpPr>
          <p:spPr bwMode="auto">
            <a:xfrm>
              <a:off x="4094220" y="4202706"/>
              <a:ext cx="9018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1" name="Flèche courbée vers le haut 130"/>
            <p:cNvSpPr/>
            <p:nvPr/>
          </p:nvSpPr>
          <p:spPr>
            <a:xfrm rot="3583414" flipH="1">
              <a:off x="3424617" y="4401870"/>
              <a:ext cx="2521843" cy="602969"/>
            </a:xfrm>
            <a:prstGeom prst="curvedUp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2" name="Picture 24" descr="MCj0433937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806516" y="4213732"/>
              <a:ext cx="1061532" cy="934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" name="Image 203" descr="cpsreader.png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261633" y="4981803"/>
              <a:ext cx="1114356" cy="706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" name="Picture 23" descr="MCj0424766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828833" y="4481784"/>
              <a:ext cx="878301" cy="88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Image 134" descr="cps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56249">
              <a:off x="5261449" y="5321521"/>
              <a:ext cx="614630" cy="370854"/>
            </a:xfrm>
            <a:prstGeom prst="rect">
              <a:avLst/>
            </a:prstGeom>
          </p:spPr>
        </p:pic>
        <p:pic>
          <p:nvPicPr>
            <p:cNvPr id="136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247754" y="4642426"/>
              <a:ext cx="507816" cy="478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837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92"/>
    </mc:Choice>
    <mc:Fallback xmlns="">
      <p:transition spd="slow" advTm="91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2.65896E-6 L -1.11111E-6 2.65896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46821E-6 L 0.09045 0.0906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453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45 0.09063 L -0.004 -0.0037 " pathEditMode="relative" rAng="0" ptsTypes="AA">
                                      <p:cBhvr>
                                        <p:cTn id="96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471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3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26" grpId="0" build="p"/>
      <p:bldP spid="26" grpId="1" build="p"/>
      <p:bldP spid="31" grpId="0"/>
      <p:bldP spid="31" grpId="1"/>
      <p:bldP spid="32" grpId="0"/>
      <p:bldP spid="3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Pandora</a:t>
            </a:r>
            <a:r>
              <a:rPr lang="fr-FR" dirty="0" smtClean="0"/>
              <a:t> Gateway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Infrastructure développée par </a:t>
            </a:r>
            <a:r>
              <a:rPr lang="fr-FR" dirty="0" err="1" smtClean="0"/>
              <a:t>maat-Gknowledge</a:t>
            </a:r>
            <a:endParaRPr lang="fr-FR" dirty="0" smtClean="0"/>
          </a:p>
          <a:p>
            <a:pPr lvl="1"/>
            <a:r>
              <a:rPr lang="fr-FR" dirty="0" smtClean="0"/>
              <a:t>Projet </a:t>
            </a:r>
            <a:r>
              <a:rPr lang="fr-FR" dirty="0" err="1" smtClean="0"/>
              <a:t>Health</a:t>
            </a:r>
            <a:r>
              <a:rPr lang="fr-FR" dirty="0" smtClean="0"/>
              <a:t>-e-Child</a:t>
            </a:r>
          </a:p>
          <a:p>
            <a:pPr lvl="1"/>
            <a:r>
              <a:rPr lang="fr-FR" dirty="0" smtClean="0"/>
              <a:t>Couche d’abstraction de la complexité des grilles</a:t>
            </a:r>
          </a:p>
          <a:p>
            <a:pPr lvl="1"/>
            <a:r>
              <a:rPr lang="fr-FR" dirty="0" smtClean="0"/>
              <a:t>Architecture </a:t>
            </a:r>
            <a:r>
              <a:rPr lang="fr-FR" dirty="0" smtClean="0"/>
              <a:t>orientée </a:t>
            </a:r>
            <a:r>
              <a:rPr lang="fr-FR" dirty="0" smtClean="0"/>
              <a:t>service </a:t>
            </a:r>
            <a:r>
              <a:rPr lang="fr-FR" smtClean="0"/>
              <a:t>(Services Web)</a:t>
            </a:r>
            <a:endParaRPr lang="fr-FR" dirty="0" smtClean="0"/>
          </a:p>
          <a:p>
            <a:pPr lvl="1"/>
            <a:r>
              <a:rPr lang="fr-FR" dirty="0" smtClean="0"/>
              <a:t>Sécurité renforcée: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9874" y="6629400"/>
            <a:ext cx="2133600" cy="222250"/>
          </a:xfrm>
        </p:spPr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40224" y="6629400"/>
            <a:ext cx="2895600" cy="222250"/>
          </a:xfrm>
        </p:spPr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02574" y="6629400"/>
            <a:ext cx="2133600" cy="222250"/>
          </a:xfrm>
        </p:spPr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412776"/>
            <a:ext cx="1893626" cy="1065444"/>
          </a:xfrm>
          <a:prstGeom prst="rect">
            <a:avLst/>
          </a:prstGeom>
        </p:spPr>
      </p:pic>
      <p:sp>
        <p:nvSpPr>
          <p:cNvPr id="115" name="Rectangle à coins arrondis 114"/>
          <p:cNvSpPr/>
          <p:nvPr/>
        </p:nvSpPr>
        <p:spPr>
          <a:xfrm>
            <a:off x="3466431" y="3481263"/>
            <a:ext cx="4429156" cy="294385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/>
              <a:t>Pandora</a:t>
            </a:r>
            <a:r>
              <a:rPr lang="fr-FR" dirty="0"/>
              <a:t> Gateway</a:t>
            </a:r>
          </a:p>
        </p:txBody>
      </p:sp>
      <p:sp>
        <p:nvSpPr>
          <p:cNvPr id="117" name="Rectangle à coins arrondis 116"/>
          <p:cNvSpPr/>
          <p:nvPr/>
        </p:nvSpPr>
        <p:spPr>
          <a:xfrm>
            <a:off x="6038199" y="5088604"/>
            <a:ext cx="1214446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Service 1</a:t>
            </a:r>
          </a:p>
        </p:txBody>
      </p:sp>
      <p:sp>
        <p:nvSpPr>
          <p:cNvPr id="118" name="Rectangle à coins arrondis 117"/>
          <p:cNvSpPr/>
          <p:nvPr/>
        </p:nvSpPr>
        <p:spPr>
          <a:xfrm>
            <a:off x="6038199" y="5877272"/>
            <a:ext cx="1214446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Service </a:t>
            </a:r>
            <a:r>
              <a:rPr lang="fr-FR" dirty="0" smtClean="0"/>
              <a:t>N</a:t>
            </a:r>
            <a:endParaRPr lang="fr-FR" dirty="0"/>
          </a:p>
        </p:txBody>
      </p:sp>
      <p:cxnSp>
        <p:nvCxnSpPr>
          <p:cNvPr id="120" name="Connecteur droit 119"/>
          <p:cNvCxnSpPr/>
          <p:nvPr/>
        </p:nvCxnSpPr>
        <p:spPr>
          <a:xfrm rot="10800000" flipH="1">
            <a:off x="3466445" y="5303703"/>
            <a:ext cx="2571750" cy="1587"/>
          </a:xfrm>
          <a:prstGeom prst="line">
            <a:avLst/>
          </a:prstGeom>
          <a:ln>
            <a:head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1" name="Connecteur droit 120"/>
          <p:cNvCxnSpPr/>
          <p:nvPr/>
        </p:nvCxnSpPr>
        <p:spPr>
          <a:xfrm rot="10800000" flipH="1">
            <a:off x="3466445" y="6091707"/>
            <a:ext cx="2571750" cy="1588"/>
          </a:xfrm>
          <a:prstGeom prst="line">
            <a:avLst/>
          </a:prstGeom>
          <a:ln>
            <a:head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>
            <a:off x="4887605" y="4400826"/>
            <a:ext cx="6004" cy="173852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4" name="Groupe 123"/>
          <p:cNvGrpSpPr/>
          <p:nvPr/>
        </p:nvGrpSpPr>
        <p:grpSpPr>
          <a:xfrm>
            <a:off x="4680883" y="4812481"/>
            <a:ext cx="417512" cy="667760"/>
            <a:chOff x="4357702" y="2942034"/>
            <a:chExt cx="417512" cy="667760"/>
          </a:xfrm>
        </p:grpSpPr>
        <p:sp>
          <p:nvSpPr>
            <p:cNvPr id="125" name="Freeform 39"/>
            <p:cNvSpPr>
              <a:spLocks/>
            </p:cNvSpPr>
            <p:nvPr/>
          </p:nvSpPr>
          <p:spPr bwMode="auto">
            <a:xfrm>
              <a:off x="4403791" y="2942034"/>
              <a:ext cx="326690" cy="354874"/>
            </a:xfrm>
            <a:custGeom>
              <a:avLst/>
              <a:gdLst>
                <a:gd name="T0" fmla="*/ 0 w 480"/>
                <a:gd name="T1" fmla="*/ 524 h 524"/>
                <a:gd name="T2" fmla="*/ 174 w 480"/>
                <a:gd name="T3" fmla="*/ 478 h 524"/>
                <a:gd name="T4" fmla="*/ 174 w 480"/>
                <a:gd name="T5" fmla="*/ 287 h 524"/>
                <a:gd name="T6" fmla="*/ 174 w 480"/>
                <a:gd name="T7" fmla="*/ 238 h 524"/>
                <a:gd name="T8" fmla="*/ 178 w 480"/>
                <a:gd name="T9" fmla="*/ 215 h 524"/>
                <a:gd name="T10" fmla="*/ 187 w 480"/>
                <a:gd name="T11" fmla="*/ 197 h 524"/>
                <a:gd name="T12" fmla="*/ 196 w 480"/>
                <a:gd name="T13" fmla="*/ 186 h 524"/>
                <a:gd name="T14" fmla="*/ 208 w 480"/>
                <a:gd name="T15" fmla="*/ 178 h 524"/>
                <a:gd name="T16" fmla="*/ 227 w 480"/>
                <a:gd name="T17" fmla="*/ 175 h 524"/>
                <a:gd name="T18" fmla="*/ 252 w 480"/>
                <a:gd name="T19" fmla="*/ 175 h 524"/>
                <a:gd name="T20" fmla="*/ 272 w 480"/>
                <a:gd name="T21" fmla="*/ 178 h 524"/>
                <a:gd name="T22" fmla="*/ 284 w 480"/>
                <a:gd name="T23" fmla="*/ 186 h 524"/>
                <a:gd name="T24" fmla="*/ 292 w 480"/>
                <a:gd name="T25" fmla="*/ 197 h 524"/>
                <a:gd name="T26" fmla="*/ 302 w 480"/>
                <a:gd name="T27" fmla="*/ 215 h 524"/>
                <a:gd name="T28" fmla="*/ 306 w 480"/>
                <a:gd name="T29" fmla="*/ 237 h 524"/>
                <a:gd name="T30" fmla="*/ 306 w 480"/>
                <a:gd name="T31" fmla="*/ 260 h 524"/>
                <a:gd name="T32" fmla="*/ 306 w 480"/>
                <a:gd name="T33" fmla="*/ 337 h 524"/>
                <a:gd name="T34" fmla="*/ 306 w 480"/>
                <a:gd name="T35" fmla="*/ 356 h 524"/>
                <a:gd name="T36" fmla="*/ 313 w 480"/>
                <a:gd name="T37" fmla="*/ 389 h 524"/>
                <a:gd name="T38" fmla="*/ 331 w 480"/>
                <a:gd name="T39" fmla="*/ 416 h 524"/>
                <a:gd name="T40" fmla="*/ 359 w 480"/>
                <a:gd name="T41" fmla="*/ 433 h 524"/>
                <a:gd name="T42" fmla="*/ 392 w 480"/>
                <a:gd name="T43" fmla="*/ 440 h 524"/>
                <a:gd name="T44" fmla="*/ 426 w 480"/>
                <a:gd name="T45" fmla="*/ 434 h 524"/>
                <a:gd name="T46" fmla="*/ 454 w 480"/>
                <a:gd name="T47" fmla="*/ 417 h 524"/>
                <a:gd name="T48" fmla="*/ 473 w 480"/>
                <a:gd name="T49" fmla="*/ 389 h 524"/>
                <a:gd name="T50" fmla="*/ 480 w 480"/>
                <a:gd name="T51" fmla="*/ 356 h 524"/>
                <a:gd name="T52" fmla="*/ 480 w 480"/>
                <a:gd name="T53" fmla="*/ 241 h 524"/>
                <a:gd name="T54" fmla="*/ 477 w 480"/>
                <a:gd name="T55" fmla="*/ 203 h 524"/>
                <a:gd name="T56" fmla="*/ 467 w 480"/>
                <a:gd name="T57" fmla="*/ 162 h 524"/>
                <a:gd name="T58" fmla="*/ 450 w 480"/>
                <a:gd name="T59" fmla="*/ 122 h 524"/>
                <a:gd name="T60" fmla="*/ 426 w 480"/>
                <a:gd name="T61" fmla="*/ 84 h 524"/>
                <a:gd name="T62" fmla="*/ 394 w 480"/>
                <a:gd name="T63" fmla="*/ 51 h 524"/>
                <a:gd name="T64" fmla="*/ 352 w 480"/>
                <a:gd name="T65" fmla="*/ 24 h 524"/>
                <a:gd name="T66" fmla="*/ 300 w 480"/>
                <a:gd name="T67" fmla="*/ 7 h 524"/>
                <a:gd name="T68" fmla="*/ 239 w 480"/>
                <a:gd name="T69" fmla="*/ 0 h 524"/>
                <a:gd name="T70" fmla="*/ 178 w 480"/>
                <a:gd name="T71" fmla="*/ 7 h 524"/>
                <a:gd name="T72" fmla="*/ 128 w 480"/>
                <a:gd name="T73" fmla="*/ 24 h 524"/>
                <a:gd name="T74" fmla="*/ 86 w 480"/>
                <a:gd name="T75" fmla="*/ 51 h 524"/>
                <a:gd name="T76" fmla="*/ 54 w 480"/>
                <a:gd name="T77" fmla="*/ 84 h 524"/>
                <a:gd name="T78" fmla="*/ 29 w 480"/>
                <a:gd name="T79" fmla="*/ 122 h 524"/>
                <a:gd name="T80" fmla="*/ 12 w 480"/>
                <a:gd name="T81" fmla="*/ 162 h 524"/>
                <a:gd name="T82" fmla="*/ 3 w 480"/>
                <a:gd name="T83" fmla="*/ 203 h 524"/>
                <a:gd name="T84" fmla="*/ 0 w 480"/>
                <a:gd name="T85" fmla="*/ 241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0"/>
                <a:gd name="T130" fmla="*/ 0 h 524"/>
                <a:gd name="T131" fmla="*/ 480 w 480"/>
                <a:gd name="T132" fmla="*/ 524 h 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0" h="524">
                  <a:moveTo>
                    <a:pt x="0" y="241"/>
                  </a:moveTo>
                  <a:lnTo>
                    <a:pt x="0" y="524"/>
                  </a:lnTo>
                  <a:lnTo>
                    <a:pt x="174" y="521"/>
                  </a:lnTo>
                  <a:lnTo>
                    <a:pt x="174" y="478"/>
                  </a:lnTo>
                  <a:lnTo>
                    <a:pt x="174" y="382"/>
                  </a:lnTo>
                  <a:lnTo>
                    <a:pt x="174" y="287"/>
                  </a:lnTo>
                  <a:lnTo>
                    <a:pt x="174" y="242"/>
                  </a:lnTo>
                  <a:lnTo>
                    <a:pt x="174" y="238"/>
                  </a:lnTo>
                  <a:lnTo>
                    <a:pt x="175" y="228"/>
                  </a:lnTo>
                  <a:lnTo>
                    <a:pt x="178" y="215"/>
                  </a:lnTo>
                  <a:lnTo>
                    <a:pt x="184" y="201"/>
                  </a:lnTo>
                  <a:lnTo>
                    <a:pt x="187" y="197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2"/>
                  </a:lnTo>
                  <a:lnTo>
                    <a:pt x="208" y="178"/>
                  </a:lnTo>
                  <a:lnTo>
                    <a:pt x="216" y="176"/>
                  </a:lnTo>
                  <a:lnTo>
                    <a:pt x="227" y="175"/>
                  </a:lnTo>
                  <a:lnTo>
                    <a:pt x="239" y="174"/>
                  </a:lnTo>
                  <a:lnTo>
                    <a:pt x="252" y="175"/>
                  </a:lnTo>
                  <a:lnTo>
                    <a:pt x="262" y="176"/>
                  </a:lnTo>
                  <a:lnTo>
                    <a:pt x="272" y="178"/>
                  </a:lnTo>
                  <a:lnTo>
                    <a:pt x="278" y="182"/>
                  </a:lnTo>
                  <a:lnTo>
                    <a:pt x="284" y="186"/>
                  </a:lnTo>
                  <a:lnTo>
                    <a:pt x="289" y="191"/>
                  </a:lnTo>
                  <a:lnTo>
                    <a:pt x="292" y="197"/>
                  </a:lnTo>
                  <a:lnTo>
                    <a:pt x="296" y="201"/>
                  </a:lnTo>
                  <a:lnTo>
                    <a:pt x="302" y="215"/>
                  </a:lnTo>
                  <a:lnTo>
                    <a:pt x="305" y="228"/>
                  </a:lnTo>
                  <a:lnTo>
                    <a:pt x="306" y="237"/>
                  </a:lnTo>
                  <a:lnTo>
                    <a:pt x="306" y="242"/>
                  </a:lnTo>
                  <a:lnTo>
                    <a:pt x="306" y="260"/>
                  </a:lnTo>
                  <a:lnTo>
                    <a:pt x="306" y="299"/>
                  </a:lnTo>
                  <a:lnTo>
                    <a:pt x="306" y="337"/>
                  </a:lnTo>
                  <a:lnTo>
                    <a:pt x="306" y="355"/>
                  </a:lnTo>
                  <a:lnTo>
                    <a:pt x="306" y="356"/>
                  </a:lnTo>
                  <a:lnTo>
                    <a:pt x="308" y="373"/>
                  </a:lnTo>
                  <a:lnTo>
                    <a:pt x="313" y="389"/>
                  </a:lnTo>
                  <a:lnTo>
                    <a:pt x="321" y="404"/>
                  </a:lnTo>
                  <a:lnTo>
                    <a:pt x="331" y="416"/>
                  </a:lnTo>
                  <a:lnTo>
                    <a:pt x="344" y="426"/>
                  </a:lnTo>
                  <a:lnTo>
                    <a:pt x="359" y="433"/>
                  </a:lnTo>
                  <a:lnTo>
                    <a:pt x="375" y="439"/>
                  </a:lnTo>
                  <a:lnTo>
                    <a:pt x="392" y="440"/>
                  </a:lnTo>
                  <a:lnTo>
                    <a:pt x="410" y="439"/>
                  </a:lnTo>
                  <a:lnTo>
                    <a:pt x="426" y="434"/>
                  </a:lnTo>
                  <a:lnTo>
                    <a:pt x="441" y="426"/>
                  </a:lnTo>
                  <a:lnTo>
                    <a:pt x="454" y="417"/>
                  </a:lnTo>
                  <a:lnTo>
                    <a:pt x="465" y="404"/>
                  </a:lnTo>
                  <a:lnTo>
                    <a:pt x="473" y="389"/>
                  </a:lnTo>
                  <a:lnTo>
                    <a:pt x="478" y="373"/>
                  </a:lnTo>
                  <a:lnTo>
                    <a:pt x="480" y="356"/>
                  </a:lnTo>
                  <a:lnTo>
                    <a:pt x="480" y="241"/>
                  </a:lnTo>
                  <a:lnTo>
                    <a:pt x="479" y="222"/>
                  </a:lnTo>
                  <a:lnTo>
                    <a:pt x="477" y="203"/>
                  </a:lnTo>
                  <a:lnTo>
                    <a:pt x="473" y="183"/>
                  </a:lnTo>
                  <a:lnTo>
                    <a:pt x="467" y="162"/>
                  </a:lnTo>
                  <a:lnTo>
                    <a:pt x="460" y="142"/>
                  </a:lnTo>
                  <a:lnTo>
                    <a:pt x="450" y="122"/>
                  </a:lnTo>
                  <a:lnTo>
                    <a:pt x="440" y="102"/>
                  </a:lnTo>
                  <a:lnTo>
                    <a:pt x="426" y="84"/>
                  </a:lnTo>
                  <a:lnTo>
                    <a:pt x="411" y="67"/>
                  </a:lnTo>
                  <a:lnTo>
                    <a:pt x="394" y="51"/>
                  </a:lnTo>
                  <a:lnTo>
                    <a:pt x="374" y="37"/>
                  </a:lnTo>
                  <a:lnTo>
                    <a:pt x="352" y="24"/>
                  </a:lnTo>
                  <a:lnTo>
                    <a:pt x="327" y="14"/>
                  </a:lnTo>
                  <a:lnTo>
                    <a:pt x="300" y="7"/>
                  </a:lnTo>
                  <a:lnTo>
                    <a:pt x="272" y="1"/>
                  </a:lnTo>
                  <a:lnTo>
                    <a:pt x="239" y="0"/>
                  </a:lnTo>
                  <a:lnTo>
                    <a:pt x="207" y="1"/>
                  </a:lnTo>
                  <a:lnTo>
                    <a:pt x="178" y="7"/>
                  </a:lnTo>
                  <a:lnTo>
                    <a:pt x="152" y="14"/>
                  </a:lnTo>
                  <a:lnTo>
                    <a:pt x="128" y="24"/>
                  </a:lnTo>
                  <a:lnTo>
                    <a:pt x="106" y="37"/>
                  </a:lnTo>
                  <a:lnTo>
                    <a:pt x="86" y="51"/>
                  </a:lnTo>
                  <a:lnTo>
                    <a:pt x="69" y="67"/>
                  </a:lnTo>
                  <a:lnTo>
                    <a:pt x="54" y="84"/>
                  </a:lnTo>
                  <a:lnTo>
                    <a:pt x="40" y="102"/>
                  </a:lnTo>
                  <a:lnTo>
                    <a:pt x="29" y="122"/>
                  </a:lnTo>
                  <a:lnTo>
                    <a:pt x="19" y="142"/>
                  </a:lnTo>
                  <a:lnTo>
                    <a:pt x="12" y="162"/>
                  </a:lnTo>
                  <a:lnTo>
                    <a:pt x="7" y="183"/>
                  </a:lnTo>
                  <a:lnTo>
                    <a:pt x="3" y="203"/>
                  </a:lnTo>
                  <a:lnTo>
                    <a:pt x="1" y="222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26" name="Freeform 40"/>
            <p:cNvSpPr>
              <a:spLocks/>
            </p:cNvSpPr>
            <p:nvPr/>
          </p:nvSpPr>
          <p:spPr bwMode="auto">
            <a:xfrm>
              <a:off x="4411924" y="3351088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27" name="Freeform 41"/>
            <p:cNvSpPr>
              <a:spLocks/>
            </p:cNvSpPr>
            <p:nvPr/>
          </p:nvSpPr>
          <p:spPr bwMode="auto">
            <a:xfrm>
              <a:off x="4720992" y="3351088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28" name="Freeform 42"/>
            <p:cNvSpPr>
              <a:spLocks/>
            </p:cNvSpPr>
            <p:nvPr/>
          </p:nvSpPr>
          <p:spPr bwMode="auto">
            <a:xfrm>
              <a:off x="4357702" y="3219703"/>
              <a:ext cx="417512" cy="390091"/>
            </a:xfrm>
            <a:custGeom>
              <a:avLst/>
              <a:gdLst>
                <a:gd name="T0" fmla="*/ 616 w 616"/>
                <a:gd name="T1" fmla="*/ 68 h 574"/>
                <a:gd name="T2" fmla="*/ 610 w 616"/>
                <a:gd name="T3" fmla="*/ 39 h 574"/>
                <a:gd name="T4" fmla="*/ 594 w 616"/>
                <a:gd name="T5" fmla="*/ 18 h 574"/>
                <a:gd name="T6" fmla="*/ 572 w 616"/>
                <a:gd name="T7" fmla="*/ 5 h 574"/>
                <a:gd name="T8" fmla="*/ 548 w 616"/>
                <a:gd name="T9" fmla="*/ 0 h 574"/>
                <a:gd name="T10" fmla="*/ 62 w 616"/>
                <a:gd name="T11" fmla="*/ 0 h 574"/>
                <a:gd name="T12" fmla="*/ 48 w 616"/>
                <a:gd name="T13" fmla="*/ 2 h 574"/>
                <a:gd name="T14" fmla="*/ 35 w 616"/>
                <a:gd name="T15" fmla="*/ 8 h 574"/>
                <a:gd name="T16" fmla="*/ 24 w 616"/>
                <a:gd name="T17" fmla="*/ 14 h 574"/>
                <a:gd name="T18" fmla="*/ 9 w 616"/>
                <a:gd name="T19" fmla="*/ 33 h 574"/>
                <a:gd name="T20" fmla="*/ 0 w 616"/>
                <a:gd name="T21" fmla="*/ 60 h 574"/>
                <a:gd name="T22" fmla="*/ 0 w 616"/>
                <a:gd name="T23" fmla="*/ 173 h 574"/>
                <a:gd name="T24" fmla="*/ 3 w 616"/>
                <a:gd name="T25" fmla="*/ 192 h 574"/>
                <a:gd name="T26" fmla="*/ 19 w 616"/>
                <a:gd name="T27" fmla="*/ 222 h 574"/>
                <a:gd name="T28" fmla="*/ 26 w 616"/>
                <a:gd name="T29" fmla="*/ 227 h 574"/>
                <a:gd name="T30" fmla="*/ 32 w 616"/>
                <a:gd name="T31" fmla="*/ 231 h 574"/>
                <a:gd name="T32" fmla="*/ 28 w 616"/>
                <a:gd name="T33" fmla="*/ 345 h 574"/>
                <a:gd name="T34" fmla="*/ 23 w 616"/>
                <a:gd name="T35" fmla="*/ 350 h 574"/>
                <a:gd name="T36" fmla="*/ 9 w 616"/>
                <a:gd name="T37" fmla="*/ 367 h 574"/>
                <a:gd name="T38" fmla="*/ 0 w 616"/>
                <a:gd name="T39" fmla="*/ 394 h 574"/>
                <a:gd name="T40" fmla="*/ 0 w 616"/>
                <a:gd name="T41" fmla="*/ 505 h 574"/>
                <a:gd name="T42" fmla="*/ 3 w 616"/>
                <a:gd name="T43" fmla="*/ 526 h 574"/>
                <a:gd name="T44" fmla="*/ 19 w 616"/>
                <a:gd name="T45" fmla="*/ 555 h 574"/>
                <a:gd name="T46" fmla="*/ 30 w 616"/>
                <a:gd name="T47" fmla="*/ 563 h 574"/>
                <a:gd name="T48" fmla="*/ 41 w 616"/>
                <a:gd name="T49" fmla="*/ 570 h 574"/>
                <a:gd name="T50" fmla="*/ 55 w 616"/>
                <a:gd name="T51" fmla="*/ 573 h 574"/>
                <a:gd name="T52" fmla="*/ 69 w 616"/>
                <a:gd name="T53" fmla="*/ 574 h 574"/>
                <a:gd name="T54" fmla="*/ 561 w 616"/>
                <a:gd name="T55" fmla="*/ 573 h 574"/>
                <a:gd name="T56" fmla="*/ 584 w 616"/>
                <a:gd name="T57" fmla="*/ 564 h 574"/>
                <a:gd name="T58" fmla="*/ 603 w 616"/>
                <a:gd name="T59" fmla="*/ 546 h 574"/>
                <a:gd name="T60" fmla="*/ 615 w 616"/>
                <a:gd name="T61" fmla="*/ 520 h 574"/>
                <a:gd name="T62" fmla="*/ 616 w 616"/>
                <a:gd name="T63" fmla="*/ 402 h 574"/>
                <a:gd name="T64" fmla="*/ 607 w 616"/>
                <a:gd name="T65" fmla="*/ 366 h 574"/>
                <a:gd name="T66" fmla="*/ 584 w 616"/>
                <a:gd name="T67" fmla="*/ 343 h 574"/>
                <a:gd name="T68" fmla="*/ 596 w 616"/>
                <a:gd name="T69" fmla="*/ 221 h 574"/>
                <a:gd name="T70" fmla="*/ 614 w 616"/>
                <a:gd name="T71" fmla="*/ 191 h 5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6"/>
                <a:gd name="T109" fmla="*/ 0 h 574"/>
                <a:gd name="T110" fmla="*/ 616 w 616"/>
                <a:gd name="T111" fmla="*/ 574 h 5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6" h="574">
                  <a:moveTo>
                    <a:pt x="616" y="173"/>
                  </a:moveTo>
                  <a:lnTo>
                    <a:pt x="616" y="68"/>
                  </a:lnTo>
                  <a:lnTo>
                    <a:pt x="615" y="53"/>
                  </a:lnTo>
                  <a:lnTo>
                    <a:pt x="610" y="39"/>
                  </a:lnTo>
                  <a:lnTo>
                    <a:pt x="603" y="28"/>
                  </a:lnTo>
                  <a:lnTo>
                    <a:pt x="594" y="18"/>
                  </a:lnTo>
                  <a:lnTo>
                    <a:pt x="584" y="10"/>
                  </a:lnTo>
                  <a:lnTo>
                    <a:pt x="572" y="5"/>
                  </a:lnTo>
                  <a:lnTo>
                    <a:pt x="561" y="1"/>
                  </a:lnTo>
                  <a:lnTo>
                    <a:pt x="548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8" y="2"/>
                  </a:lnTo>
                  <a:lnTo>
                    <a:pt x="41" y="5"/>
                  </a:lnTo>
                  <a:lnTo>
                    <a:pt x="35" y="8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19" y="18"/>
                  </a:lnTo>
                  <a:lnTo>
                    <a:pt x="9" y="33"/>
                  </a:lnTo>
                  <a:lnTo>
                    <a:pt x="3" y="4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3" y="192"/>
                  </a:lnTo>
                  <a:lnTo>
                    <a:pt x="9" y="207"/>
                  </a:lnTo>
                  <a:lnTo>
                    <a:pt x="19" y="222"/>
                  </a:lnTo>
                  <a:lnTo>
                    <a:pt x="23" y="224"/>
                  </a:lnTo>
                  <a:lnTo>
                    <a:pt x="26" y="227"/>
                  </a:lnTo>
                  <a:lnTo>
                    <a:pt x="28" y="229"/>
                  </a:lnTo>
                  <a:lnTo>
                    <a:pt x="32" y="231"/>
                  </a:lnTo>
                  <a:lnTo>
                    <a:pt x="32" y="343"/>
                  </a:lnTo>
                  <a:lnTo>
                    <a:pt x="28" y="345"/>
                  </a:lnTo>
                  <a:lnTo>
                    <a:pt x="26" y="348"/>
                  </a:lnTo>
                  <a:lnTo>
                    <a:pt x="23" y="350"/>
                  </a:lnTo>
                  <a:lnTo>
                    <a:pt x="19" y="352"/>
                  </a:lnTo>
                  <a:lnTo>
                    <a:pt x="9" y="367"/>
                  </a:lnTo>
                  <a:lnTo>
                    <a:pt x="3" y="381"/>
                  </a:lnTo>
                  <a:lnTo>
                    <a:pt x="0" y="394"/>
                  </a:lnTo>
                  <a:lnTo>
                    <a:pt x="0" y="402"/>
                  </a:lnTo>
                  <a:lnTo>
                    <a:pt x="0" y="505"/>
                  </a:lnTo>
                  <a:lnTo>
                    <a:pt x="0" y="513"/>
                  </a:lnTo>
                  <a:lnTo>
                    <a:pt x="3" y="526"/>
                  </a:lnTo>
                  <a:lnTo>
                    <a:pt x="9" y="540"/>
                  </a:lnTo>
                  <a:lnTo>
                    <a:pt x="19" y="555"/>
                  </a:lnTo>
                  <a:lnTo>
                    <a:pt x="24" y="559"/>
                  </a:lnTo>
                  <a:lnTo>
                    <a:pt x="30" y="563"/>
                  </a:lnTo>
                  <a:lnTo>
                    <a:pt x="35" y="566"/>
                  </a:lnTo>
                  <a:lnTo>
                    <a:pt x="41" y="570"/>
                  </a:lnTo>
                  <a:lnTo>
                    <a:pt x="48" y="572"/>
                  </a:lnTo>
                  <a:lnTo>
                    <a:pt x="55" y="573"/>
                  </a:lnTo>
                  <a:lnTo>
                    <a:pt x="62" y="574"/>
                  </a:lnTo>
                  <a:lnTo>
                    <a:pt x="69" y="574"/>
                  </a:lnTo>
                  <a:lnTo>
                    <a:pt x="548" y="574"/>
                  </a:lnTo>
                  <a:lnTo>
                    <a:pt x="561" y="573"/>
                  </a:lnTo>
                  <a:lnTo>
                    <a:pt x="572" y="570"/>
                  </a:lnTo>
                  <a:lnTo>
                    <a:pt x="584" y="564"/>
                  </a:lnTo>
                  <a:lnTo>
                    <a:pt x="594" y="556"/>
                  </a:lnTo>
                  <a:lnTo>
                    <a:pt x="603" y="546"/>
                  </a:lnTo>
                  <a:lnTo>
                    <a:pt x="610" y="534"/>
                  </a:lnTo>
                  <a:lnTo>
                    <a:pt x="615" y="520"/>
                  </a:lnTo>
                  <a:lnTo>
                    <a:pt x="616" y="505"/>
                  </a:lnTo>
                  <a:lnTo>
                    <a:pt x="616" y="402"/>
                  </a:lnTo>
                  <a:lnTo>
                    <a:pt x="614" y="382"/>
                  </a:lnTo>
                  <a:lnTo>
                    <a:pt x="607" y="366"/>
                  </a:lnTo>
                  <a:lnTo>
                    <a:pt x="596" y="353"/>
                  </a:lnTo>
                  <a:lnTo>
                    <a:pt x="584" y="343"/>
                  </a:lnTo>
                  <a:lnTo>
                    <a:pt x="584" y="231"/>
                  </a:lnTo>
                  <a:lnTo>
                    <a:pt x="596" y="221"/>
                  </a:lnTo>
                  <a:lnTo>
                    <a:pt x="607" y="207"/>
                  </a:lnTo>
                  <a:lnTo>
                    <a:pt x="614" y="191"/>
                  </a:lnTo>
                  <a:lnTo>
                    <a:pt x="616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4436324" y="2974542"/>
              <a:ext cx="261623" cy="281732"/>
            </a:xfrm>
            <a:custGeom>
              <a:avLst/>
              <a:gdLst>
                <a:gd name="T0" fmla="*/ 386 w 386"/>
                <a:gd name="T1" fmla="*/ 327 h 416"/>
                <a:gd name="T2" fmla="*/ 307 w 386"/>
                <a:gd name="T3" fmla="*/ 327 h 416"/>
                <a:gd name="T4" fmla="*/ 307 w 386"/>
                <a:gd name="T5" fmla="*/ 187 h 416"/>
                <a:gd name="T6" fmla="*/ 301 w 386"/>
                <a:gd name="T7" fmla="*/ 153 h 416"/>
                <a:gd name="T8" fmla="*/ 283 w 386"/>
                <a:gd name="T9" fmla="*/ 119 h 416"/>
                <a:gd name="T10" fmla="*/ 265 w 386"/>
                <a:gd name="T11" fmla="*/ 99 h 416"/>
                <a:gd name="T12" fmla="*/ 240 w 386"/>
                <a:gd name="T13" fmla="*/ 86 h 416"/>
                <a:gd name="T14" fmla="*/ 210 w 386"/>
                <a:gd name="T15" fmla="*/ 80 h 416"/>
                <a:gd name="T16" fmla="*/ 175 w 386"/>
                <a:gd name="T17" fmla="*/ 80 h 416"/>
                <a:gd name="T18" fmla="*/ 145 w 386"/>
                <a:gd name="T19" fmla="*/ 86 h 416"/>
                <a:gd name="T20" fmla="*/ 121 w 386"/>
                <a:gd name="T21" fmla="*/ 99 h 416"/>
                <a:gd name="T22" fmla="*/ 102 w 386"/>
                <a:gd name="T23" fmla="*/ 119 h 416"/>
                <a:gd name="T24" fmla="*/ 85 w 386"/>
                <a:gd name="T25" fmla="*/ 153 h 416"/>
                <a:gd name="T26" fmla="*/ 78 w 386"/>
                <a:gd name="T27" fmla="*/ 187 h 416"/>
                <a:gd name="T28" fmla="*/ 78 w 386"/>
                <a:gd name="T29" fmla="*/ 416 h 416"/>
                <a:gd name="T30" fmla="*/ 0 w 386"/>
                <a:gd name="T31" fmla="*/ 193 h 416"/>
                <a:gd name="T32" fmla="*/ 2 w 386"/>
                <a:gd name="T33" fmla="*/ 165 h 416"/>
                <a:gd name="T34" fmla="*/ 9 w 386"/>
                <a:gd name="T35" fmla="*/ 134 h 416"/>
                <a:gd name="T36" fmla="*/ 21 w 386"/>
                <a:gd name="T37" fmla="*/ 103 h 416"/>
                <a:gd name="T38" fmla="*/ 39 w 386"/>
                <a:gd name="T39" fmla="*/ 72 h 416"/>
                <a:gd name="T40" fmla="*/ 64 w 386"/>
                <a:gd name="T41" fmla="*/ 44 h 416"/>
                <a:gd name="T42" fmla="*/ 98 w 386"/>
                <a:gd name="T43" fmla="*/ 21 h 416"/>
                <a:gd name="T44" fmla="*/ 140 w 386"/>
                <a:gd name="T45" fmla="*/ 6 h 416"/>
                <a:gd name="T46" fmla="*/ 192 w 386"/>
                <a:gd name="T47" fmla="*/ 0 h 416"/>
                <a:gd name="T48" fmla="*/ 244 w 386"/>
                <a:gd name="T49" fmla="*/ 6 h 416"/>
                <a:gd name="T50" fmla="*/ 287 w 386"/>
                <a:gd name="T51" fmla="*/ 21 h 416"/>
                <a:gd name="T52" fmla="*/ 321 w 386"/>
                <a:gd name="T53" fmla="*/ 44 h 416"/>
                <a:gd name="T54" fmla="*/ 347 w 386"/>
                <a:gd name="T55" fmla="*/ 72 h 416"/>
                <a:gd name="T56" fmla="*/ 365 w 386"/>
                <a:gd name="T57" fmla="*/ 103 h 416"/>
                <a:gd name="T58" fmla="*/ 377 w 386"/>
                <a:gd name="T59" fmla="*/ 134 h 416"/>
                <a:gd name="T60" fmla="*/ 384 w 386"/>
                <a:gd name="T61" fmla="*/ 165 h 416"/>
                <a:gd name="T62" fmla="*/ 386 w 386"/>
                <a:gd name="T63" fmla="*/ 193 h 4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6"/>
                <a:gd name="T97" fmla="*/ 0 h 416"/>
                <a:gd name="T98" fmla="*/ 386 w 386"/>
                <a:gd name="T99" fmla="*/ 416 h 4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6" h="416">
                  <a:moveTo>
                    <a:pt x="386" y="193"/>
                  </a:moveTo>
                  <a:lnTo>
                    <a:pt x="386" y="327"/>
                  </a:lnTo>
                  <a:lnTo>
                    <a:pt x="348" y="348"/>
                  </a:lnTo>
                  <a:lnTo>
                    <a:pt x="307" y="327"/>
                  </a:lnTo>
                  <a:lnTo>
                    <a:pt x="307" y="193"/>
                  </a:lnTo>
                  <a:lnTo>
                    <a:pt x="307" y="187"/>
                  </a:lnTo>
                  <a:lnTo>
                    <a:pt x="305" y="173"/>
                  </a:lnTo>
                  <a:lnTo>
                    <a:pt x="301" y="153"/>
                  </a:lnTo>
                  <a:lnTo>
                    <a:pt x="291" y="132"/>
                  </a:lnTo>
                  <a:lnTo>
                    <a:pt x="283" y="119"/>
                  </a:lnTo>
                  <a:lnTo>
                    <a:pt x="275" y="109"/>
                  </a:lnTo>
                  <a:lnTo>
                    <a:pt x="265" y="99"/>
                  </a:lnTo>
                  <a:lnTo>
                    <a:pt x="253" y="91"/>
                  </a:lnTo>
                  <a:lnTo>
                    <a:pt x="240" y="86"/>
                  </a:lnTo>
                  <a:lnTo>
                    <a:pt x="226" y="82"/>
                  </a:lnTo>
                  <a:lnTo>
                    <a:pt x="210" y="80"/>
                  </a:lnTo>
                  <a:lnTo>
                    <a:pt x="192" y="79"/>
                  </a:lnTo>
                  <a:lnTo>
                    <a:pt x="175" y="80"/>
                  </a:lnTo>
                  <a:lnTo>
                    <a:pt x="160" y="82"/>
                  </a:lnTo>
                  <a:lnTo>
                    <a:pt x="145" y="86"/>
                  </a:lnTo>
                  <a:lnTo>
                    <a:pt x="132" y="91"/>
                  </a:lnTo>
                  <a:lnTo>
                    <a:pt x="121" y="99"/>
                  </a:lnTo>
                  <a:lnTo>
                    <a:pt x="111" y="109"/>
                  </a:lnTo>
                  <a:lnTo>
                    <a:pt x="102" y="119"/>
                  </a:lnTo>
                  <a:lnTo>
                    <a:pt x="94" y="132"/>
                  </a:lnTo>
                  <a:lnTo>
                    <a:pt x="85" y="153"/>
                  </a:lnTo>
                  <a:lnTo>
                    <a:pt x="81" y="173"/>
                  </a:lnTo>
                  <a:lnTo>
                    <a:pt x="78" y="187"/>
                  </a:lnTo>
                  <a:lnTo>
                    <a:pt x="78" y="193"/>
                  </a:lnTo>
                  <a:lnTo>
                    <a:pt x="78" y="416"/>
                  </a:lnTo>
                  <a:lnTo>
                    <a:pt x="0" y="416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2" y="165"/>
                  </a:lnTo>
                  <a:lnTo>
                    <a:pt x="5" y="150"/>
                  </a:lnTo>
                  <a:lnTo>
                    <a:pt x="9" y="134"/>
                  </a:lnTo>
                  <a:lnTo>
                    <a:pt x="14" y="119"/>
                  </a:lnTo>
                  <a:lnTo>
                    <a:pt x="21" y="103"/>
                  </a:lnTo>
                  <a:lnTo>
                    <a:pt x="29" y="87"/>
                  </a:lnTo>
                  <a:lnTo>
                    <a:pt x="39" y="72"/>
                  </a:lnTo>
                  <a:lnTo>
                    <a:pt x="51" y="57"/>
                  </a:lnTo>
                  <a:lnTo>
                    <a:pt x="64" y="44"/>
                  </a:lnTo>
                  <a:lnTo>
                    <a:pt x="81" y="31"/>
                  </a:lnTo>
                  <a:lnTo>
                    <a:pt x="98" y="21"/>
                  </a:lnTo>
                  <a:lnTo>
                    <a:pt x="119" y="12"/>
                  </a:lnTo>
                  <a:lnTo>
                    <a:pt x="140" y="6"/>
                  </a:lnTo>
                  <a:lnTo>
                    <a:pt x="165" y="1"/>
                  </a:lnTo>
                  <a:lnTo>
                    <a:pt x="192" y="0"/>
                  </a:lnTo>
                  <a:lnTo>
                    <a:pt x="220" y="1"/>
                  </a:lnTo>
                  <a:lnTo>
                    <a:pt x="244" y="6"/>
                  </a:lnTo>
                  <a:lnTo>
                    <a:pt x="267" y="12"/>
                  </a:lnTo>
                  <a:lnTo>
                    <a:pt x="287" y="21"/>
                  </a:lnTo>
                  <a:lnTo>
                    <a:pt x="305" y="31"/>
                  </a:lnTo>
                  <a:lnTo>
                    <a:pt x="321" y="44"/>
                  </a:lnTo>
                  <a:lnTo>
                    <a:pt x="335" y="57"/>
                  </a:lnTo>
                  <a:lnTo>
                    <a:pt x="347" y="72"/>
                  </a:lnTo>
                  <a:lnTo>
                    <a:pt x="357" y="87"/>
                  </a:lnTo>
                  <a:lnTo>
                    <a:pt x="365" y="103"/>
                  </a:lnTo>
                  <a:lnTo>
                    <a:pt x="372" y="119"/>
                  </a:lnTo>
                  <a:lnTo>
                    <a:pt x="377" y="134"/>
                  </a:lnTo>
                  <a:lnTo>
                    <a:pt x="381" y="150"/>
                  </a:lnTo>
                  <a:lnTo>
                    <a:pt x="384" y="165"/>
                  </a:lnTo>
                  <a:lnTo>
                    <a:pt x="386" y="180"/>
                  </a:lnTo>
                  <a:lnTo>
                    <a:pt x="386" y="193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0" name="Freeform 45"/>
            <p:cNvSpPr>
              <a:spLocks noEditPoints="1"/>
            </p:cNvSpPr>
            <p:nvPr/>
          </p:nvSpPr>
          <p:spPr bwMode="auto">
            <a:xfrm>
              <a:off x="4425480" y="2963706"/>
              <a:ext cx="281956" cy="311531"/>
            </a:xfrm>
            <a:custGeom>
              <a:avLst/>
              <a:gdLst>
                <a:gd name="T0" fmla="*/ 110 w 417"/>
                <a:gd name="T1" fmla="*/ 457 h 460"/>
                <a:gd name="T2" fmla="*/ 113 w 417"/>
                <a:gd name="T3" fmla="*/ 191 h 460"/>
                <a:gd name="T4" fmla="*/ 131 w 417"/>
                <a:gd name="T5" fmla="*/ 144 h 460"/>
                <a:gd name="T6" fmla="*/ 156 w 417"/>
                <a:gd name="T7" fmla="*/ 121 h 460"/>
                <a:gd name="T8" fmla="*/ 193 w 417"/>
                <a:gd name="T9" fmla="*/ 112 h 460"/>
                <a:gd name="T10" fmla="*/ 237 w 417"/>
                <a:gd name="T11" fmla="*/ 113 h 460"/>
                <a:gd name="T12" fmla="*/ 271 w 417"/>
                <a:gd name="T13" fmla="*/ 128 h 460"/>
                <a:gd name="T14" fmla="*/ 294 w 417"/>
                <a:gd name="T15" fmla="*/ 154 h 460"/>
                <a:gd name="T16" fmla="*/ 307 w 417"/>
                <a:gd name="T17" fmla="*/ 204 h 460"/>
                <a:gd name="T18" fmla="*/ 309 w 417"/>
                <a:gd name="T19" fmla="*/ 335 h 460"/>
                <a:gd name="T20" fmla="*/ 325 w 417"/>
                <a:gd name="T21" fmla="*/ 363 h 460"/>
                <a:gd name="T22" fmla="*/ 351 w 417"/>
                <a:gd name="T23" fmla="*/ 376 h 460"/>
                <a:gd name="T24" fmla="*/ 382 w 417"/>
                <a:gd name="T25" fmla="*/ 373 h 460"/>
                <a:gd name="T26" fmla="*/ 406 w 417"/>
                <a:gd name="T27" fmla="*/ 355 h 460"/>
                <a:gd name="T28" fmla="*/ 417 w 417"/>
                <a:gd name="T29" fmla="*/ 323 h 460"/>
                <a:gd name="T30" fmla="*/ 414 w 417"/>
                <a:gd name="T31" fmla="*/ 179 h 460"/>
                <a:gd name="T32" fmla="*/ 402 w 417"/>
                <a:gd name="T33" fmla="*/ 129 h 460"/>
                <a:gd name="T34" fmla="*/ 375 w 417"/>
                <a:gd name="T35" fmla="*/ 77 h 460"/>
                <a:gd name="T36" fmla="*/ 330 w 417"/>
                <a:gd name="T37" fmla="*/ 34 h 460"/>
                <a:gd name="T38" fmla="*/ 265 w 417"/>
                <a:gd name="T39" fmla="*/ 6 h 460"/>
                <a:gd name="T40" fmla="*/ 178 w 417"/>
                <a:gd name="T41" fmla="*/ 1 h 460"/>
                <a:gd name="T42" fmla="*/ 106 w 417"/>
                <a:gd name="T43" fmla="*/ 23 h 460"/>
                <a:gd name="T44" fmla="*/ 55 w 417"/>
                <a:gd name="T45" fmla="*/ 62 h 460"/>
                <a:gd name="T46" fmla="*/ 23 w 417"/>
                <a:gd name="T47" fmla="*/ 111 h 460"/>
                <a:gd name="T48" fmla="*/ 4 w 417"/>
                <a:gd name="T49" fmla="*/ 163 h 460"/>
                <a:gd name="T50" fmla="*/ 0 w 417"/>
                <a:gd name="T51" fmla="*/ 209 h 460"/>
                <a:gd name="T52" fmla="*/ 40 w 417"/>
                <a:gd name="T53" fmla="*/ 156 h 460"/>
                <a:gd name="T54" fmla="*/ 91 w 417"/>
                <a:gd name="T55" fmla="*/ 72 h 460"/>
                <a:gd name="T56" fmla="*/ 208 w 417"/>
                <a:gd name="T57" fmla="*/ 32 h 460"/>
                <a:gd name="T58" fmla="*/ 326 w 417"/>
                <a:gd name="T59" fmla="*/ 72 h 460"/>
                <a:gd name="T60" fmla="*/ 378 w 417"/>
                <a:gd name="T61" fmla="*/ 156 h 460"/>
                <a:gd name="T62" fmla="*/ 386 w 417"/>
                <a:gd name="T63" fmla="*/ 323 h 460"/>
                <a:gd name="T64" fmla="*/ 370 w 417"/>
                <a:gd name="T65" fmla="*/ 343 h 460"/>
                <a:gd name="T66" fmla="*/ 348 w 417"/>
                <a:gd name="T67" fmla="*/ 340 h 460"/>
                <a:gd name="T68" fmla="*/ 340 w 417"/>
                <a:gd name="T69" fmla="*/ 304 h 460"/>
                <a:gd name="T70" fmla="*/ 340 w 417"/>
                <a:gd name="T71" fmla="*/ 209 h 460"/>
                <a:gd name="T72" fmla="*/ 332 w 417"/>
                <a:gd name="T73" fmla="*/ 165 h 460"/>
                <a:gd name="T74" fmla="*/ 303 w 417"/>
                <a:gd name="T75" fmla="*/ 113 h 460"/>
                <a:gd name="T76" fmla="*/ 262 w 417"/>
                <a:gd name="T77" fmla="*/ 88 h 460"/>
                <a:gd name="T78" fmla="*/ 208 w 417"/>
                <a:gd name="T79" fmla="*/ 79 h 460"/>
                <a:gd name="T80" fmla="*/ 155 w 417"/>
                <a:gd name="T81" fmla="*/ 88 h 460"/>
                <a:gd name="T82" fmla="*/ 115 w 417"/>
                <a:gd name="T83" fmla="*/ 113 h 460"/>
                <a:gd name="T84" fmla="*/ 86 w 417"/>
                <a:gd name="T85" fmla="*/ 165 h 460"/>
                <a:gd name="T86" fmla="*/ 78 w 417"/>
                <a:gd name="T87" fmla="*/ 209 h 460"/>
                <a:gd name="T88" fmla="*/ 78 w 417"/>
                <a:gd name="T89" fmla="*/ 380 h 460"/>
                <a:gd name="T90" fmla="*/ 67 w 417"/>
                <a:gd name="T91" fmla="*/ 426 h 460"/>
                <a:gd name="T92" fmla="*/ 49 w 417"/>
                <a:gd name="T93" fmla="*/ 427 h 460"/>
                <a:gd name="T94" fmla="*/ 32 w 417"/>
                <a:gd name="T95" fmla="*/ 427 h 460"/>
                <a:gd name="T96" fmla="*/ 32 w 417"/>
                <a:gd name="T97" fmla="*/ 239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7"/>
                <a:gd name="T148" fmla="*/ 0 h 460"/>
                <a:gd name="T149" fmla="*/ 417 w 417"/>
                <a:gd name="T150" fmla="*/ 460 h 4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7" h="460">
                  <a:moveTo>
                    <a:pt x="0" y="209"/>
                  </a:moveTo>
                  <a:lnTo>
                    <a:pt x="0" y="460"/>
                  </a:lnTo>
                  <a:lnTo>
                    <a:pt x="110" y="457"/>
                  </a:lnTo>
                  <a:lnTo>
                    <a:pt x="110" y="209"/>
                  </a:lnTo>
                  <a:lnTo>
                    <a:pt x="110" y="204"/>
                  </a:lnTo>
                  <a:lnTo>
                    <a:pt x="113" y="191"/>
                  </a:lnTo>
                  <a:lnTo>
                    <a:pt x="116" y="174"/>
                  </a:lnTo>
                  <a:lnTo>
                    <a:pt x="124" y="154"/>
                  </a:lnTo>
                  <a:lnTo>
                    <a:pt x="131" y="144"/>
                  </a:lnTo>
                  <a:lnTo>
                    <a:pt x="138" y="135"/>
                  </a:lnTo>
                  <a:lnTo>
                    <a:pt x="147" y="128"/>
                  </a:lnTo>
                  <a:lnTo>
                    <a:pt x="156" y="121"/>
                  </a:lnTo>
                  <a:lnTo>
                    <a:pt x="168" y="116"/>
                  </a:lnTo>
                  <a:lnTo>
                    <a:pt x="180" y="113"/>
                  </a:lnTo>
                  <a:lnTo>
                    <a:pt x="193" y="112"/>
                  </a:lnTo>
                  <a:lnTo>
                    <a:pt x="208" y="111"/>
                  </a:lnTo>
                  <a:lnTo>
                    <a:pt x="223" y="112"/>
                  </a:lnTo>
                  <a:lnTo>
                    <a:pt x="237" y="113"/>
                  </a:lnTo>
                  <a:lnTo>
                    <a:pt x="250" y="116"/>
                  </a:lnTo>
                  <a:lnTo>
                    <a:pt x="260" y="121"/>
                  </a:lnTo>
                  <a:lnTo>
                    <a:pt x="271" y="128"/>
                  </a:lnTo>
                  <a:lnTo>
                    <a:pt x="280" y="135"/>
                  </a:lnTo>
                  <a:lnTo>
                    <a:pt x="287" y="144"/>
                  </a:lnTo>
                  <a:lnTo>
                    <a:pt x="294" y="154"/>
                  </a:lnTo>
                  <a:lnTo>
                    <a:pt x="302" y="174"/>
                  </a:lnTo>
                  <a:lnTo>
                    <a:pt x="305" y="191"/>
                  </a:lnTo>
                  <a:lnTo>
                    <a:pt x="307" y="204"/>
                  </a:lnTo>
                  <a:lnTo>
                    <a:pt x="307" y="209"/>
                  </a:lnTo>
                  <a:lnTo>
                    <a:pt x="307" y="323"/>
                  </a:lnTo>
                  <a:lnTo>
                    <a:pt x="309" y="335"/>
                  </a:lnTo>
                  <a:lnTo>
                    <a:pt x="313" y="346"/>
                  </a:lnTo>
                  <a:lnTo>
                    <a:pt x="318" y="355"/>
                  </a:lnTo>
                  <a:lnTo>
                    <a:pt x="325" y="363"/>
                  </a:lnTo>
                  <a:lnTo>
                    <a:pt x="333" y="369"/>
                  </a:lnTo>
                  <a:lnTo>
                    <a:pt x="342" y="373"/>
                  </a:lnTo>
                  <a:lnTo>
                    <a:pt x="351" y="376"/>
                  </a:lnTo>
                  <a:lnTo>
                    <a:pt x="361" y="377"/>
                  </a:lnTo>
                  <a:lnTo>
                    <a:pt x="372" y="376"/>
                  </a:lnTo>
                  <a:lnTo>
                    <a:pt x="382" y="373"/>
                  </a:lnTo>
                  <a:lnTo>
                    <a:pt x="391" y="369"/>
                  </a:lnTo>
                  <a:lnTo>
                    <a:pt x="400" y="363"/>
                  </a:lnTo>
                  <a:lnTo>
                    <a:pt x="406" y="355"/>
                  </a:lnTo>
                  <a:lnTo>
                    <a:pt x="412" y="346"/>
                  </a:lnTo>
                  <a:lnTo>
                    <a:pt x="416" y="335"/>
                  </a:lnTo>
                  <a:lnTo>
                    <a:pt x="417" y="323"/>
                  </a:lnTo>
                  <a:lnTo>
                    <a:pt x="417" y="209"/>
                  </a:lnTo>
                  <a:lnTo>
                    <a:pt x="417" y="195"/>
                  </a:lnTo>
                  <a:lnTo>
                    <a:pt x="414" y="179"/>
                  </a:lnTo>
                  <a:lnTo>
                    <a:pt x="412" y="163"/>
                  </a:lnTo>
                  <a:lnTo>
                    <a:pt x="408" y="146"/>
                  </a:lnTo>
                  <a:lnTo>
                    <a:pt x="402" y="129"/>
                  </a:lnTo>
                  <a:lnTo>
                    <a:pt x="395" y="111"/>
                  </a:lnTo>
                  <a:lnTo>
                    <a:pt x="386" y="95"/>
                  </a:lnTo>
                  <a:lnTo>
                    <a:pt x="375" y="77"/>
                  </a:lnTo>
                  <a:lnTo>
                    <a:pt x="361" y="62"/>
                  </a:lnTo>
                  <a:lnTo>
                    <a:pt x="348" y="47"/>
                  </a:lnTo>
                  <a:lnTo>
                    <a:pt x="330" y="34"/>
                  </a:lnTo>
                  <a:lnTo>
                    <a:pt x="311" y="23"/>
                  </a:lnTo>
                  <a:lnTo>
                    <a:pt x="289" y="13"/>
                  </a:lnTo>
                  <a:lnTo>
                    <a:pt x="265" y="6"/>
                  </a:lnTo>
                  <a:lnTo>
                    <a:pt x="238" y="1"/>
                  </a:lnTo>
                  <a:lnTo>
                    <a:pt x="208" y="0"/>
                  </a:lnTo>
                  <a:lnTo>
                    <a:pt x="178" y="1"/>
                  </a:lnTo>
                  <a:lnTo>
                    <a:pt x="152" y="6"/>
                  </a:lnTo>
                  <a:lnTo>
                    <a:pt x="128" y="13"/>
                  </a:lnTo>
                  <a:lnTo>
                    <a:pt x="106" y="23"/>
                  </a:lnTo>
                  <a:lnTo>
                    <a:pt x="87" y="34"/>
                  </a:lnTo>
                  <a:lnTo>
                    <a:pt x="70" y="47"/>
                  </a:lnTo>
                  <a:lnTo>
                    <a:pt x="55" y="62"/>
                  </a:lnTo>
                  <a:lnTo>
                    <a:pt x="42" y="77"/>
                  </a:lnTo>
                  <a:lnTo>
                    <a:pt x="31" y="95"/>
                  </a:lnTo>
                  <a:lnTo>
                    <a:pt x="23" y="111"/>
                  </a:lnTo>
                  <a:lnTo>
                    <a:pt x="15" y="129"/>
                  </a:lnTo>
                  <a:lnTo>
                    <a:pt x="9" y="146"/>
                  </a:lnTo>
                  <a:lnTo>
                    <a:pt x="4" y="163"/>
                  </a:lnTo>
                  <a:lnTo>
                    <a:pt x="2" y="179"/>
                  </a:lnTo>
                  <a:lnTo>
                    <a:pt x="0" y="195"/>
                  </a:lnTo>
                  <a:lnTo>
                    <a:pt x="0" y="209"/>
                  </a:lnTo>
                  <a:close/>
                  <a:moveTo>
                    <a:pt x="32" y="209"/>
                  </a:moveTo>
                  <a:lnTo>
                    <a:pt x="34" y="183"/>
                  </a:lnTo>
                  <a:lnTo>
                    <a:pt x="40" y="156"/>
                  </a:lnTo>
                  <a:lnTo>
                    <a:pt x="52" y="126"/>
                  </a:lnTo>
                  <a:lnTo>
                    <a:pt x="68" y="98"/>
                  </a:lnTo>
                  <a:lnTo>
                    <a:pt x="91" y="72"/>
                  </a:lnTo>
                  <a:lnTo>
                    <a:pt x="122" y="51"/>
                  </a:lnTo>
                  <a:lnTo>
                    <a:pt x="161" y="37"/>
                  </a:lnTo>
                  <a:lnTo>
                    <a:pt x="208" y="32"/>
                  </a:lnTo>
                  <a:lnTo>
                    <a:pt x="257" y="37"/>
                  </a:lnTo>
                  <a:lnTo>
                    <a:pt x="296" y="51"/>
                  </a:lnTo>
                  <a:lnTo>
                    <a:pt x="326" y="72"/>
                  </a:lnTo>
                  <a:lnTo>
                    <a:pt x="350" y="98"/>
                  </a:lnTo>
                  <a:lnTo>
                    <a:pt x="366" y="126"/>
                  </a:lnTo>
                  <a:lnTo>
                    <a:pt x="378" y="156"/>
                  </a:lnTo>
                  <a:lnTo>
                    <a:pt x="383" y="183"/>
                  </a:lnTo>
                  <a:lnTo>
                    <a:pt x="386" y="209"/>
                  </a:lnTo>
                  <a:lnTo>
                    <a:pt x="386" y="323"/>
                  </a:lnTo>
                  <a:lnTo>
                    <a:pt x="383" y="333"/>
                  </a:lnTo>
                  <a:lnTo>
                    <a:pt x="378" y="340"/>
                  </a:lnTo>
                  <a:lnTo>
                    <a:pt x="370" y="343"/>
                  </a:lnTo>
                  <a:lnTo>
                    <a:pt x="361" y="344"/>
                  </a:lnTo>
                  <a:lnTo>
                    <a:pt x="355" y="343"/>
                  </a:lnTo>
                  <a:lnTo>
                    <a:pt x="348" y="340"/>
                  </a:lnTo>
                  <a:lnTo>
                    <a:pt x="342" y="333"/>
                  </a:lnTo>
                  <a:lnTo>
                    <a:pt x="340" y="323"/>
                  </a:lnTo>
                  <a:lnTo>
                    <a:pt x="340" y="304"/>
                  </a:lnTo>
                  <a:lnTo>
                    <a:pt x="340" y="265"/>
                  </a:lnTo>
                  <a:lnTo>
                    <a:pt x="340" y="226"/>
                  </a:lnTo>
                  <a:lnTo>
                    <a:pt x="340" y="209"/>
                  </a:lnTo>
                  <a:lnTo>
                    <a:pt x="340" y="203"/>
                  </a:lnTo>
                  <a:lnTo>
                    <a:pt x="337" y="187"/>
                  </a:lnTo>
                  <a:lnTo>
                    <a:pt x="332" y="165"/>
                  </a:lnTo>
                  <a:lnTo>
                    <a:pt x="321" y="141"/>
                  </a:lnTo>
                  <a:lnTo>
                    <a:pt x="313" y="126"/>
                  </a:lnTo>
                  <a:lnTo>
                    <a:pt x="303" y="113"/>
                  </a:lnTo>
                  <a:lnTo>
                    <a:pt x="290" y="103"/>
                  </a:lnTo>
                  <a:lnTo>
                    <a:pt x="277" y="93"/>
                  </a:lnTo>
                  <a:lnTo>
                    <a:pt x="262" y="88"/>
                  </a:lnTo>
                  <a:lnTo>
                    <a:pt x="246" y="82"/>
                  </a:lnTo>
                  <a:lnTo>
                    <a:pt x="228" y="80"/>
                  </a:lnTo>
                  <a:lnTo>
                    <a:pt x="208" y="79"/>
                  </a:lnTo>
                  <a:lnTo>
                    <a:pt x="189" y="80"/>
                  </a:lnTo>
                  <a:lnTo>
                    <a:pt x="171" y="82"/>
                  </a:lnTo>
                  <a:lnTo>
                    <a:pt x="155" y="88"/>
                  </a:lnTo>
                  <a:lnTo>
                    <a:pt x="140" y="93"/>
                  </a:lnTo>
                  <a:lnTo>
                    <a:pt x="127" y="103"/>
                  </a:lnTo>
                  <a:lnTo>
                    <a:pt x="115" y="113"/>
                  </a:lnTo>
                  <a:lnTo>
                    <a:pt x="105" y="126"/>
                  </a:lnTo>
                  <a:lnTo>
                    <a:pt x="97" y="141"/>
                  </a:lnTo>
                  <a:lnTo>
                    <a:pt x="86" y="165"/>
                  </a:lnTo>
                  <a:lnTo>
                    <a:pt x="80" y="187"/>
                  </a:lnTo>
                  <a:lnTo>
                    <a:pt x="78" y="203"/>
                  </a:lnTo>
                  <a:lnTo>
                    <a:pt x="78" y="209"/>
                  </a:lnTo>
                  <a:lnTo>
                    <a:pt x="78" y="239"/>
                  </a:lnTo>
                  <a:lnTo>
                    <a:pt x="78" y="306"/>
                  </a:lnTo>
                  <a:lnTo>
                    <a:pt x="78" y="380"/>
                  </a:lnTo>
                  <a:lnTo>
                    <a:pt x="78" y="426"/>
                  </a:lnTo>
                  <a:lnTo>
                    <a:pt x="72" y="426"/>
                  </a:lnTo>
                  <a:lnTo>
                    <a:pt x="67" y="426"/>
                  </a:lnTo>
                  <a:lnTo>
                    <a:pt x="61" y="426"/>
                  </a:lnTo>
                  <a:lnTo>
                    <a:pt x="55" y="426"/>
                  </a:lnTo>
                  <a:lnTo>
                    <a:pt x="49" y="427"/>
                  </a:lnTo>
                  <a:lnTo>
                    <a:pt x="44" y="427"/>
                  </a:lnTo>
                  <a:lnTo>
                    <a:pt x="38" y="427"/>
                  </a:lnTo>
                  <a:lnTo>
                    <a:pt x="32" y="427"/>
                  </a:lnTo>
                  <a:lnTo>
                    <a:pt x="32" y="381"/>
                  </a:lnTo>
                  <a:lnTo>
                    <a:pt x="32" y="308"/>
                  </a:lnTo>
                  <a:lnTo>
                    <a:pt x="32" y="239"/>
                  </a:lnTo>
                  <a:lnTo>
                    <a:pt x="32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1" name="Rectangle 46"/>
            <p:cNvSpPr>
              <a:spLocks noChangeArrowheads="1"/>
            </p:cNvSpPr>
            <p:nvPr/>
          </p:nvSpPr>
          <p:spPr bwMode="auto">
            <a:xfrm>
              <a:off x="4409213" y="3351088"/>
              <a:ext cx="310423" cy="127321"/>
            </a:xfrm>
            <a:prstGeom prst="rect">
              <a:avLst/>
            </a:pr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2" name="Rectangle 47"/>
            <p:cNvSpPr>
              <a:spLocks noChangeArrowheads="1"/>
            </p:cNvSpPr>
            <p:nvPr/>
          </p:nvSpPr>
          <p:spPr bwMode="auto">
            <a:xfrm>
              <a:off x="4410569" y="3352442"/>
              <a:ext cx="28467" cy="12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3" name="Rectangle 48"/>
            <p:cNvSpPr>
              <a:spLocks noChangeArrowheads="1"/>
            </p:cNvSpPr>
            <p:nvPr/>
          </p:nvSpPr>
          <p:spPr bwMode="auto">
            <a:xfrm>
              <a:off x="4409213" y="3387659"/>
              <a:ext cx="310423" cy="108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4" name="Rectangle 49"/>
            <p:cNvSpPr>
              <a:spLocks noChangeArrowheads="1"/>
            </p:cNvSpPr>
            <p:nvPr/>
          </p:nvSpPr>
          <p:spPr bwMode="auto">
            <a:xfrm>
              <a:off x="4409213" y="3429648"/>
              <a:ext cx="310423" cy="108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5" name="Freeform 50"/>
            <p:cNvSpPr>
              <a:spLocks/>
            </p:cNvSpPr>
            <p:nvPr/>
          </p:nvSpPr>
          <p:spPr bwMode="auto">
            <a:xfrm>
              <a:off x="4390235" y="3252211"/>
              <a:ext cx="352445" cy="98877"/>
            </a:xfrm>
            <a:custGeom>
              <a:avLst/>
              <a:gdLst>
                <a:gd name="T0" fmla="*/ 521 w 521"/>
                <a:gd name="T1" fmla="*/ 126 h 146"/>
                <a:gd name="T2" fmla="*/ 521 w 521"/>
                <a:gd name="T3" fmla="*/ 21 h 146"/>
                <a:gd name="T4" fmla="*/ 517 w 521"/>
                <a:gd name="T5" fmla="*/ 9 h 146"/>
                <a:gd name="T6" fmla="*/ 510 w 521"/>
                <a:gd name="T7" fmla="*/ 2 h 146"/>
                <a:gd name="T8" fmla="*/ 503 w 521"/>
                <a:gd name="T9" fmla="*/ 0 h 146"/>
                <a:gd name="T10" fmla="*/ 500 w 521"/>
                <a:gd name="T11" fmla="*/ 0 h 146"/>
                <a:gd name="T12" fmla="*/ 21 w 521"/>
                <a:gd name="T13" fmla="*/ 0 h 146"/>
                <a:gd name="T14" fmla="*/ 9 w 521"/>
                <a:gd name="T15" fmla="*/ 4 h 146"/>
                <a:gd name="T16" fmla="*/ 2 w 521"/>
                <a:gd name="T17" fmla="*/ 11 h 146"/>
                <a:gd name="T18" fmla="*/ 0 w 521"/>
                <a:gd name="T19" fmla="*/ 17 h 146"/>
                <a:gd name="T20" fmla="*/ 0 w 521"/>
                <a:gd name="T21" fmla="*/ 21 h 146"/>
                <a:gd name="T22" fmla="*/ 0 w 521"/>
                <a:gd name="T23" fmla="*/ 126 h 146"/>
                <a:gd name="T24" fmla="*/ 0 w 521"/>
                <a:gd name="T25" fmla="*/ 129 h 146"/>
                <a:gd name="T26" fmla="*/ 2 w 521"/>
                <a:gd name="T27" fmla="*/ 136 h 146"/>
                <a:gd name="T28" fmla="*/ 9 w 521"/>
                <a:gd name="T29" fmla="*/ 143 h 146"/>
                <a:gd name="T30" fmla="*/ 21 w 521"/>
                <a:gd name="T31" fmla="*/ 146 h 146"/>
                <a:gd name="T32" fmla="*/ 500 w 521"/>
                <a:gd name="T33" fmla="*/ 146 h 146"/>
                <a:gd name="T34" fmla="*/ 503 w 521"/>
                <a:gd name="T35" fmla="*/ 146 h 146"/>
                <a:gd name="T36" fmla="*/ 510 w 521"/>
                <a:gd name="T37" fmla="*/ 144 h 146"/>
                <a:gd name="T38" fmla="*/ 517 w 521"/>
                <a:gd name="T39" fmla="*/ 137 h 146"/>
                <a:gd name="T40" fmla="*/ 521 w 521"/>
                <a:gd name="T41" fmla="*/ 126 h 1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6"/>
                <a:gd name="T65" fmla="*/ 521 w 521"/>
                <a:gd name="T66" fmla="*/ 146 h 1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6">
                  <a:moveTo>
                    <a:pt x="521" y="126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4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2" y="136"/>
                  </a:lnTo>
                  <a:lnTo>
                    <a:pt x="9" y="143"/>
                  </a:lnTo>
                  <a:lnTo>
                    <a:pt x="21" y="146"/>
                  </a:lnTo>
                  <a:lnTo>
                    <a:pt x="500" y="146"/>
                  </a:lnTo>
                  <a:lnTo>
                    <a:pt x="503" y="146"/>
                  </a:lnTo>
                  <a:lnTo>
                    <a:pt x="510" y="144"/>
                  </a:lnTo>
                  <a:lnTo>
                    <a:pt x="517" y="137"/>
                  </a:lnTo>
                  <a:lnTo>
                    <a:pt x="521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6" name="Freeform 51"/>
            <p:cNvSpPr>
              <a:spLocks/>
            </p:cNvSpPr>
            <p:nvPr/>
          </p:nvSpPr>
          <p:spPr bwMode="auto">
            <a:xfrm>
              <a:off x="4390235" y="3478409"/>
              <a:ext cx="352445" cy="98877"/>
            </a:xfrm>
            <a:custGeom>
              <a:avLst/>
              <a:gdLst>
                <a:gd name="T0" fmla="*/ 521 w 521"/>
                <a:gd name="T1" fmla="*/ 124 h 145"/>
                <a:gd name="T2" fmla="*/ 521 w 521"/>
                <a:gd name="T3" fmla="*/ 21 h 145"/>
                <a:gd name="T4" fmla="*/ 517 w 521"/>
                <a:gd name="T5" fmla="*/ 9 h 145"/>
                <a:gd name="T6" fmla="*/ 510 w 521"/>
                <a:gd name="T7" fmla="*/ 2 h 145"/>
                <a:gd name="T8" fmla="*/ 503 w 521"/>
                <a:gd name="T9" fmla="*/ 0 h 145"/>
                <a:gd name="T10" fmla="*/ 500 w 521"/>
                <a:gd name="T11" fmla="*/ 0 h 145"/>
                <a:gd name="T12" fmla="*/ 21 w 521"/>
                <a:gd name="T13" fmla="*/ 0 h 145"/>
                <a:gd name="T14" fmla="*/ 9 w 521"/>
                <a:gd name="T15" fmla="*/ 3 h 145"/>
                <a:gd name="T16" fmla="*/ 2 w 521"/>
                <a:gd name="T17" fmla="*/ 10 h 145"/>
                <a:gd name="T18" fmla="*/ 0 w 521"/>
                <a:gd name="T19" fmla="*/ 17 h 145"/>
                <a:gd name="T20" fmla="*/ 0 w 521"/>
                <a:gd name="T21" fmla="*/ 21 h 145"/>
                <a:gd name="T22" fmla="*/ 0 w 521"/>
                <a:gd name="T23" fmla="*/ 124 h 145"/>
                <a:gd name="T24" fmla="*/ 0 w 521"/>
                <a:gd name="T25" fmla="*/ 128 h 145"/>
                <a:gd name="T26" fmla="*/ 2 w 521"/>
                <a:gd name="T27" fmla="*/ 135 h 145"/>
                <a:gd name="T28" fmla="*/ 9 w 521"/>
                <a:gd name="T29" fmla="*/ 142 h 145"/>
                <a:gd name="T30" fmla="*/ 21 w 521"/>
                <a:gd name="T31" fmla="*/ 145 h 145"/>
                <a:gd name="T32" fmla="*/ 500 w 521"/>
                <a:gd name="T33" fmla="*/ 145 h 145"/>
                <a:gd name="T34" fmla="*/ 503 w 521"/>
                <a:gd name="T35" fmla="*/ 145 h 145"/>
                <a:gd name="T36" fmla="*/ 510 w 521"/>
                <a:gd name="T37" fmla="*/ 143 h 145"/>
                <a:gd name="T38" fmla="*/ 517 w 521"/>
                <a:gd name="T39" fmla="*/ 136 h 145"/>
                <a:gd name="T40" fmla="*/ 521 w 521"/>
                <a:gd name="T41" fmla="*/ 124 h 1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5"/>
                <a:gd name="T65" fmla="*/ 521 w 521"/>
                <a:gd name="T66" fmla="*/ 145 h 1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5">
                  <a:moveTo>
                    <a:pt x="521" y="124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3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9" y="142"/>
                  </a:lnTo>
                  <a:lnTo>
                    <a:pt x="21" y="145"/>
                  </a:lnTo>
                  <a:lnTo>
                    <a:pt x="500" y="145"/>
                  </a:lnTo>
                  <a:lnTo>
                    <a:pt x="503" y="145"/>
                  </a:lnTo>
                  <a:lnTo>
                    <a:pt x="510" y="143"/>
                  </a:lnTo>
                  <a:lnTo>
                    <a:pt x="517" y="136"/>
                  </a:lnTo>
                  <a:lnTo>
                    <a:pt x="521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7" name="Freeform 52"/>
            <p:cNvSpPr>
              <a:spLocks/>
            </p:cNvSpPr>
            <p:nvPr/>
          </p:nvSpPr>
          <p:spPr bwMode="auto">
            <a:xfrm>
              <a:off x="4411924" y="3351088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8" name="Rectangle 53"/>
            <p:cNvSpPr>
              <a:spLocks noChangeArrowheads="1"/>
            </p:cNvSpPr>
            <p:nvPr/>
          </p:nvSpPr>
          <p:spPr bwMode="auto">
            <a:xfrm>
              <a:off x="4401080" y="3351088"/>
              <a:ext cx="21689" cy="127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39" name="Freeform 54"/>
            <p:cNvSpPr>
              <a:spLocks/>
            </p:cNvSpPr>
            <p:nvPr/>
          </p:nvSpPr>
          <p:spPr bwMode="auto">
            <a:xfrm>
              <a:off x="4720992" y="3351088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0" name="Rectangle 55"/>
            <p:cNvSpPr>
              <a:spLocks noChangeArrowheads="1"/>
            </p:cNvSpPr>
            <p:nvPr/>
          </p:nvSpPr>
          <p:spPr bwMode="auto">
            <a:xfrm>
              <a:off x="4710147" y="3351088"/>
              <a:ext cx="21689" cy="127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1" name="Freeform 56"/>
            <p:cNvSpPr>
              <a:spLocks/>
            </p:cNvSpPr>
            <p:nvPr/>
          </p:nvSpPr>
          <p:spPr bwMode="auto">
            <a:xfrm>
              <a:off x="4411924" y="3477055"/>
              <a:ext cx="332112" cy="78560"/>
            </a:xfrm>
            <a:custGeom>
              <a:avLst/>
              <a:gdLst>
                <a:gd name="T0" fmla="*/ 491 w 491"/>
                <a:gd name="T1" fmla="*/ 100 h 116"/>
                <a:gd name="T2" fmla="*/ 491 w 491"/>
                <a:gd name="T3" fmla="*/ 17 h 116"/>
                <a:gd name="T4" fmla="*/ 487 w 491"/>
                <a:gd name="T5" fmla="*/ 7 h 116"/>
                <a:gd name="T6" fmla="*/ 481 w 491"/>
                <a:gd name="T7" fmla="*/ 2 h 116"/>
                <a:gd name="T8" fmla="*/ 474 w 491"/>
                <a:gd name="T9" fmla="*/ 0 h 116"/>
                <a:gd name="T10" fmla="*/ 470 w 491"/>
                <a:gd name="T11" fmla="*/ 0 h 116"/>
                <a:gd name="T12" fmla="*/ 21 w 491"/>
                <a:gd name="T13" fmla="*/ 0 h 116"/>
                <a:gd name="T14" fmla="*/ 9 w 491"/>
                <a:gd name="T15" fmla="*/ 2 h 116"/>
                <a:gd name="T16" fmla="*/ 3 w 491"/>
                <a:gd name="T17" fmla="*/ 8 h 116"/>
                <a:gd name="T18" fmla="*/ 0 w 491"/>
                <a:gd name="T19" fmla="*/ 15 h 116"/>
                <a:gd name="T20" fmla="*/ 0 w 491"/>
                <a:gd name="T21" fmla="*/ 17 h 116"/>
                <a:gd name="T22" fmla="*/ 0 w 491"/>
                <a:gd name="T23" fmla="*/ 100 h 116"/>
                <a:gd name="T24" fmla="*/ 0 w 491"/>
                <a:gd name="T25" fmla="*/ 102 h 116"/>
                <a:gd name="T26" fmla="*/ 3 w 491"/>
                <a:gd name="T27" fmla="*/ 108 h 116"/>
                <a:gd name="T28" fmla="*/ 9 w 491"/>
                <a:gd name="T29" fmla="*/ 114 h 116"/>
                <a:gd name="T30" fmla="*/ 21 w 491"/>
                <a:gd name="T31" fmla="*/ 116 h 116"/>
                <a:gd name="T32" fmla="*/ 470 w 491"/>
                <a:gd name="T33" fmla="*/ 116 h 116"/>
                <a:gd name="T34" fmla="*/ 474 w 491"/>
                <a:gd name="T35" fmla="*/ 116 h 116"/>
                <a:gd name="T36" fmla="*/ 481 w 491"/>
                <a:gd name="T37" fmla="*/ 114 h 116"/>
                <a:gd name="T38" fmla="*/ 487 w 491"/>
                <a:gd name="T39" fmla="*/ 109 h 116"/>
                <a:gd name="T40" fmla="*/ 491 w 491"/>
                <a:gd name="T41" fmla="*/ 100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1"/>
                <a:gd name="T64" fmla="*/ 0 h 116"/>
                <a:gd name="T65" fmla="*/ 491 w 491"/>
                <a:gd name="T66" fmla="*/ 116 h 1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1" h="116">
                  <a:moveTo>
                    <a:pt x="491" y="100"/>
                  </a:moveTo>
                  <a:lnTo>
                    <a:pt x="491" y="17"/>
                  </a:lnTo>
                  <a:lnTo>
                    <a:pt x="487" y="7"/>
                  </a:lnTo>
                  <a:lnTo>
                    <a:pt x="481" y="2"/>
                  </a:lnTo>
                  <a:lnTo>
                    <a:pt x="474" y="0"/>
                  </a:lnTo>
                  <a:lnTo>
                    <a:pt x="470" y="0"/>
                  </a:lnTo>
                  <a:lnTo>
                    <a:pt x="21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8"/>
                  </a:lnTo>
                  <a:lnTo>
                    <a:pt x="9" y="114"/>
                  </a:lnTo>
                  <a:lnTo>
                    <a:pt x="21" y="116"/>
                  </a:lnTo>
                  <a:lnTo>
                    <a:pt x="470" y="116"/>
                  </a:lnTo>
                  <a:lnTo>
                    <a:pt x="474" y="116"/>
                  </a:lnTo>
                  <a:lnTo>
                    <a:pt x="481" y="114"/>
                  </a:lnTo>
                  <a:lnTo>
                    <a:pt x="487" y="109"/>
                  </a:lnTo>
                  <a:lnTo>
                    <a:pt x="491" y="100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2" name="Freeform 57"/>
            <p:cNvSpPr>
              <a:spLocks noEditPoints="1"/>
            </p:cNvSpPr>
            <p:nvPr/>
          </p:nvSpPr>
          <p:spPr bwMode="auto">
            <a:xfrm>
              <a:off x="4379391" y="3467573"/>
              <a:ext cx="374134" cy="120549"/>
            </a:xfrm>
            <a:custGeom>
              <a:avLst/>
              <a:gdLst>
                <a:gd name="T0" fmla="*/ 37 w 553"/>
                <a:gd name="T1" fmla="*/ 0 h 177"/>
                <a:gd name="T2" fmla="*/ 28 w 553"/>
                <a:gd name="T3" fmla="*/ 1 h 177"/>
                <a:gd name="T4" fmla="*/ 21 w 553"/>
                <a:gd name="T5" fmla="*/ 2 h 177"/>
                <a:gd name="T6" fmla="*/ 15 w 553"/>
                <a:gd name="T7" fmla="*/ 6 h 177"/>
                <a:gd name="T8" fmla="*/ 10 w 553"/>
                <a:gd name="T9" fmla="*/ 9 h 177"/>
                <a:gd name="T10" fmla="*/ 5 w 553"/>
                <a:gd name="T11" fmla="*/ 17 h 177"/>
                <a:gd name="T12" fmla="*/ 1 w 553"/>
                <a:gd name="T13" fmla="*/ 25 h 177"/>
                <a:gd name="T14" fmla="*/ 0 w 553"/>
                <a:gd name="T15" fmla="*/ 32 h 177"/>
                <a:gd name="T16" fmla="*/ 0 w 553"/>
                <a:gd name="T17" fmla="*/ 37 h 177"/>
                <a:gd name="T18" fmla="*/ 0 w 553"/>
                <a:gd name="T19" fmla="*/ 140 h 177"/>
                <a:gd name="T20" fmla="*/ 0 w 553"/>
                <a:gd name="T21" fmla="*/ 144 h 177"/>
                <a:gd name="T22" fmla="*/ 1 w 553"/>
                <a:gd name="T23" fmla="*/ 151 h 177"/>
                <a:gd name="T24" fmla="*/ 5 w 553"/>
                <a:gd name="T25" fmla="*/ 159 h 177"/>
                <a:gd name="T26" fmla="*/ 10 w 553"/>
                <a:gd name="T27" fmla="*/ 167 h 177"/>
                <a:gd name="T28" fmla="*/ 15 w 553"/>
                <a:gd name="T29" fmla="*/ 170 h 177"/>
                <a:gd name="T30" fmla="*/ 21 w 553"/>
                <a:gd name="T31" fmla="*/ 174 h 177"/>
                <a:gd name="T32" fmla="*/ 28 w 553"/>
                <a:gd name="T33" fmla="*/ 176 h 177"/>
                <a:gd name="T34" fmla="*/ 37 w 553"/>
                <a:gd name="T35" fmla="*/ 177 h 177"/>
                <a:gd name="T36" fmla="*/ 516 w 553"/>
                <a:gd name="T37" fmla="*/ 177 h 177"/>
                <a:gd name="T38" fmla="*/ 522 w 553"/>
                <a:gd name="T39" fmla="*/ 177 h 177"/>
                <a:gd name="T40" fmla="*/ 527 w 553"/>
                <a:gd name="T41" fmla="*/ 175 h 177"/>
                <a:gd name="T42" fmla="*/ 533 w 553"/>
                <a:gd name="T43" fmla="*/ 173 h 177"/>
                <a:gd name="T44" fmla="*/ 540 w 553"/>
                <a:gd name="T45" fmla="*/ 169 h 177"/>
                <a:gd name="T46" fmla="*/ 545 w 553"/>
                <a:gd name="T47" fmla="*/ 164 h 177"/>
                <a:gd name="T48" fmla="*/ 549 w 553"/>
                <a:gd name="T49" fmla="*/ 158 h 177"/>
                <a:gd name="T50" fmla="*/ 552 w 553"/>
                <a:gd name="T51" fmla="*/ 150 h 177"/>
                <a:gd name="T52" fmla="*/ 553 w 553"/>
                <a:gd name="T53" fmla="*/ 140 h 177"/>
                <a:gd name="T54" fmla="*/ 553 w 553"/>
                <a:gd name="T55" fmla="*/ 37 h 177"/>
                <a:gd name="T56" fmla="*/ 552 w 553"/>
                <a:gd name="T57" fmla="*/ 28 h 177"/>
                <a:gd name="T58" fmla="*/ 549 w 553"/>
                <a:gd name="T59" fmla="*/ 19 h 177"/>
                <a:gd name="T60" fmla="*/ 545 w 553"/>
                <a:gd name="T61" fmla="*/ 13 h 177"/>
                <a:gd name="T62" fmla="*/ 540 w 553"/>
                <a:gd name="T63" fmla="*/ 8 h 177"/>
                <a:gd name="T64" fmla="*/ 533 w 553"/>
                <a:gd name="T65" fmla="*/ 4 h 177"/>
                <a:gd name="T66" fmla="*/ 527 w 553"/>
                <a:gd name="T67" fmla="*/ 2 h 177"/>
                <a:gd name="T68" fmla="*/ 522 w 553"/>
                <a:gd name="T69" fmla="*/ 0 h 177"/>
                <a:gd name="T70" fmla="*/ 516 w 553"/>
                <a:gd name="T71" fmla="*/ 0 h 177"/>
                <a:gd name="T72" fmla="*/ 37 w 553"/>
                <a:gd name="T73" fmla="*/ 0 h 177"/>
                <a:gd name="T74" fmla="*/ 37 w 553"/>
                <a:gd name="T75" fmla="*/ 145 h 177"/>
                <a:gd name="T76" fmla="*/ 36 w 553"/>
                <a:gd name="T77" fmla="*/ 145 h 177"/>
                <a:gd name="T78" fmla="*/ 33 w 553"/>
                <a:gd name="T79" fmla="*/ 144 h 177"/>
                <a:gd name="T80" fmla="*/ 32 w 553"/>
                <a:gd name="T81" fmla="*/ 143 h 177"/>
                <a:gd name="T82" fmla="*/ 31 w 553"/>
                <a:gd name="T83" fmla="*/ 140 h 177"/>
                <a:gd name="T84" fmla="*/ 31 w 553"/>
                <a:gd name="T85" fmla="*/ 37 h 177"/>
                <a:gd name="T86" fmla="*/ 32 w 553"/>
                <a:gd name="T87" fmla="*/ 33 h 177"/>
                <a:gd name="T88" fmla="*/ 33 w 553"/>
                <a:gd name="T89" fmla="*/ 32 h 177"/>
                <a:gd name="T90" fmla="*/ 36 w 553"/>
                <a:gd name="T91" fmla="*/ 31 h 177"/>
                <a:gd name="T92" fmla="*/ 37 w 553"/>
                <a:gd name="T93" fmla="*/ 31 h 177"/>
                <a:gd name="T94" fmla="*/ 516 w 553"/>
                <a:gd name="T95" fmla="*/ 31 h 177"/>
                <a:gd name="T96" fmla="*/ 518 w 553"/>
                <a:gd name="T97" fmla="*/ 32 h 177"/>
                <a:gd name="T98" fmla="*/ 520 w 553"/>
                <a:gd name="T99" fmla="*/ 33 h 177"/>
                <a:gd name="T100" fmla="*/ 520 w 553"/>
                <a:gd name="T101" fmla="*/ 36 h 177"/>
                <a:gd name="T102" fmla="*/ 520 w 553"/>
                <a:gd name="T103" fmla="*/ 37 h 177"/>
                <a:gd name="T104" fmla="*/ 520 w 553"/>
                <a:gd name="T105" fmla="*/ 140 h 177"/>
                <a:gd name="T106" fmla="*/ 520 w 553"/>
                <a:gd name="T107" fmla="*/ 141 h 177"/>
                <a:gd name="T108" fmla="*/ 519 w 553"/>
                <a:gd name="T109" fmla="*/ 144 h 177"/>
                <a:gd name="T110" fmla="*/ 518 w 553"/>
                <a:gd name="T111" fmla="*/ 145 h 177"/>
                <a:gd name="T112" fmla="*/ 515 w 553"/>
                <a:gd name="T113" fmla="*/ 145 h 177"/>
                <a:gd name="T114" fmla="*/ 37 w 553"/>
                <a:gd name="T115" fmla="*/ 145 h 1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7"/>
                <a:gd name="T176" fmla="*/ 553 w 553"/>
                <a:gd name="T177" fmla="*/ 177 h 17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7">
                  <a:moveTo>
                    <a:pt x="37" y="0"/>
                  </a:moveTo>
                  <a:lnTo>
                    <a:pt x="28" y="1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0" y="9"/>
                  </a:lnTo>
                  <a:lnTo>
                    <a:pt x="5" y="17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1" y="151"/>
                  </a:lnTo>
                  <a:lnTo>
                    <a:pt x="5" y="159"/>
                  </a:lnTo>
                  <a:lnTo>
                    <a:pt x="10" y="167"/>
                  </a:lnTo>
                  <a:lnTo>
                    <a:pt x="15" y="170"/>
                  </a:lnTo>
                  <a:lnTo>
                    <a:pt x="21" y="174"/>
                  </a:lnTo>
                  <a:lnTo>
                    <a:pt x="28" y="176"/>
                  </a:lnTo>
                  <a:lnTo>
                    <a:pt x="37" y="177"/>
                  </a:lnTo>
                  <a:lnTo>
                    <a:pt x="516" y="177"/>
                  </a:lnTo>
                  <a:lnTo>
                    <a:pt x="522" y="177"/>
                  </a:lnTo>
                  <a:lnTo>
                    <a:pt x="527" y="175"/>
                  </a:lnTo>
                  <a:lnTo>
                    <a:pt x="533" y="173"/>
                  </a:lnTo>
                  <a:lnTo>
                    <a:pt x="540" y="169"/>
                  </a:lnTo>
                  <a:lnTo>
                    <a:pt x="545" y="164"/>
                  </a:lnTo>
                  <a:lnTo>
                    <a:pt x="549" y="158"/>
                  </a:lnTo>
                  <a:lnTo>
                    <a:pt x="552" y="150"/>
                  </a:lnTo>
                  <a:lnTo>
                    <a:pt x="553" y="140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19"/>
                  </a:lnTo>
                  <a:lnTo>
                    <a:pt x="545" y="13"/>
                  </a:lnTo>
                  <a:lnTo>
                    <a:pt x="540" y="8"/>
                  </a:lnTo>
                  <a:lnTo>
                    <a:pt x="533" y="4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5"/>
                  </a:moveTo>
                  <a:lnTo>
                    <a:pt x="36" y="145"/>
                  </a:lnTo>
                  <a:lnTo>
                    <a:pt x="33" y="144"/>
                  </a:lnTo>
                  <a:lnTo>
                    <a:pt x="32" y="143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3"/>
                  </a:lnTo>
                  <a:lnTo>
                    <a:pt x="33" y="32"/>
                  </a:lnTo>
                  <a:lnTo>
                    <a:pt x="36" y="31"/>
                  </a:lnTo>
                  <a:lnTo>
                    <a:pt x="37" y="31"/>
                  </a:lnTo>
                  <a:lnTo>
                    <a:pt x="516" y="31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0"/>
                  </a:lnTo>
                  <a:lnTo>
                    <a:pt x="520" y="141"/>
                  </a:lnTo>
                  <a:lnTo>
                    <a:pt x="519" y="144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3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3" name="Freeform 58"/>
            <p:cNvSpPr>
              <a:spLocks/>
            </p:cNvSpPr>
            <p:nvPr/>
          </p:nvSpPr>
          <p:spPr bwMode="auto">
            <a:xfrm>
              <a:off x="4411924" y="3272528"/>
              <a:ext cx="336178" cy="81269"/>
            </a:xfrm>
            <a:custGeom>
              <a:avLst/>
              <a:gdLst>
                <a:gd name="T0" fmla="*/ 496 w 496"/>
                <a:gd name="T1" fmla="*/ 103 h 120"/>
                <a:gd name="T2" fmla="*/ 496 w 496"/>
                <a:gd name="T3" fmla="*/ 17 h 120"/>
                <a:gd name="T4" fmla="*/ 492 w 496"/>
                <a:gd name="T5" fmla="*/ 7 h 120"/>
                <a:gd name="T6" fmla="*/ 485 w 496"/>
                <a:gd name="T7" fmla="*/ 2 h 120"/>
                <a:gd name="T8" fmla="*/ 478 w 496"/>
                <a:gd name="T9" fmla="*/ 0 h 120"/>
                <a:gd name="T10" fmla="*/ 475 w 496"/>
                <a:gd name="T11" fmla="*/ 0 h 120"/>
                <a:gd name="T12" fmla="*/ 22 w 496"/>
                <a:gd name="T13" fmla="*/ 0 h 120"/>
                <a:gd name="T14" fmla="*/ 9 w 496"/>
                <a:gd name="T15" fmla="*/ 2 h 120"/>
                <a:gd name="T16" fmla="*/ 3 w 496"/>
                <a:gd name="T17" fmla="*/ 8 h 120"/>
                <a:gd name="T18" fmla="*/ 0 w 496"/>
                <a:gd name="T19" fmla="*/ 15 h 120"/>
                <a:gd name="T20" fmla="*/ 0 w 496"/>
                <a:gd name="T21" fmla="*/ 17 h 120"/>
                <a:gd name="T22" fmla="*/ 0 w 496"/>
                <a:gd name="T23" fmla="*/ 103 h 120"/>
                <a:gd name="T24" fmla="*/ 0 w 496"/>
                <a:gd name="T25" fmla="*/ 105 h 120"/>
                <a:gd name="T26" fmla="*/ 3 w 496"/>
                <a:gd name="T27" fmla="*/ 111 h 120"/>
                <a:gd name="T28" fmla="*/ 9 w 496"/>
                <a:gd name="T29" fmla="*/ 118 h 120"/>
                <a:gd name="T30" fmla="*/ 22 w 496"/>
                <a:gd name="T31" fmla="*/ 120 h 120"/>
                <a:gd name="T32" fmla="*/ 475 w 496"/>
                <a:gd name="T33" fmla="*/ 120 h 120"/>
                <a:gd name="T34" fmla="*/ 478 w 496"/>
                <a:gd name="T35" fmla="*/ 120 h 120"/>
                <a:gd name="T36" fmla="*/ 485 w 496"/>
                <a:gd name="T37" fmla="*/ 118 h 120"/>
                <a:gd name="T38" fmla="*/ 492 w 496"/>
                <a:gd name="T39" fmla="*/ 113 h 120"/>
                <a:gd name="T40" fmla="*/ 496 w 496"/>
                <a:gd name="T41" fmla="*/ 103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6"/>
                <a:gd name="T64" fmla="*/ 0 h 120"/>
                <a:gd name="T65" fmla="*/ 496 w 496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6" h="120">
                  <a:moveTo>
                    <a:pt x="496" y="103"/>
                  </a:moveTo>
                  <a:lnTo>
                    <a:pt x="496" y="17"/>
                  </a:lnTo>
                  <a:lnTo>
                    <a:pt x="492" y="7"/>
                  </a:lnTo>
                  <a:lnTo>
                    <a:pt x="485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22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3" y="111"/>
                  </a:lnTo>
                  <a:lnTo>
                    <a:pt x="9" y="118"/>
                  </a:lnTo>
                  <a:lnTo>
                    <a:pt x="22" y="120"/>
                  </a:lnTo>
                  <a:lnTo>
                    <a:pt x="475" y="120"/>
                  </a:lnTo>
                  <a:lnTo>
                    <a:pt x="478" y="120"/>
                  </a:lnTo>
                  <a:lnTo>
                    <a:pt x="485" y="118"/>
                  </a:lnTo>
                  <a:lnTo>
                    <a:pt x="492" y="113"/>
                  </a:lnTo>
                  <a:lnTo>
                    <a:pt x="496" y="103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4" name="Freeform 59"/>
            <p:cNvSpPr>
              <a:spLocks noEditPoints="1"/>
            </p:cNvSpPr>
            <p:nvPr/>
          </p:nvSpPr>
          <p:spPr bwMode="auto">
            <a:xfrm>
              <a:off x="4379391" y="3241375"/>
              <a:ext cx="374134" cy="120549"/>
            </a:xfrm>
            <a:custGeom>
              <a:avLst/>
              <a:gdLst>
                <a:gd name="T0" fmla="*/ 37 w 553"/>
                <a:gd name="T1" fmla="*/ 0 h 178"/>
                <a:gd name="T2" fmla="*/ 28 w 553"/>
                <a:gd name="T3" fmla="*/ 1 h 178"/>
                <a:gd name="T4" fmla="*/ 21 w 553"/>
                <a:gd name="T5" fmla="*/ 3 h 178"/>
                <a:gd name="T6" fmla="*/ 15 w 553"/>
                <a:gd name="T7" fmla="*/ 7 h 178"/>
                <a:gd name="T8" fmla="*/ 10 w 553"/>
                <a:gd name="T9" fmla="*/ 10 h 178"/>
                <a:gd name="T10" fmla="*/ 5 w 553"/>
                <a:gd name="T11" fmla="*/ 18 h 178"/>
                <a:gd name="T12" fmla="*/ 1 w 553"/>
                <a:gd name="T13" fmla="*/ 27 h 178"/>
                <a:gd name="T14" fmla="*/ 0 w 553"/>
                <a:gd name="T15" fmla="*/ 33 h 178"/>
                <a:gd name="T16" fmla="*/ 0 w 553"/>
                <a:gd name="T17" fmla="*/ 37 h 178"/>
                <a:gd name="T18" fmla="*/ 0 w 553"/>
                <a:gd name="T19" fmla="*/ 142 h 178"/>
                <a:gd name="T20" fmla="*/ 0 w 553"/>
                <a:gd name="T21" fmla="*/ 145 h 178"/>
                <a:gd name="T22" fmla="*/ 1 w 553"/>
                <a:gd name="T23" fmla="*/ 152 h 178"/>
                <a:gd name="T24" fmla="*/ 5 w 553"/>
                <a:gd name="T25" fmla="*/ 160 h 178"/>
                <a:gd name="T26" fmla="*/ 10 w 553"/>
                <a:gd name="T27" fmla="*/ 168 h 178"/>
                <a:gd name="T28" fmla="*/ 15 w 553"/>
                <a:gd name="T29" fmla="*/ 172 h 178"/>
                <a:gd name="T30" fmla="*/ 21 w 553"/>
                <a:gd name="T31" fmla="*/ 175 h 178"/>
                <a:gd name="T32" fmla="*/ 28 w 553"/>
                <a:gd name="T33" fmla="*/ 177 h 178"/>
                <a:gd name="T34" fmla="*/ 37 w 553"/>
                <a:gd name="T35" fmla="*/ 178 h 178"/>
                <a:gd name="T36" fmla="*/ 516 w 553"/>
                <a:gd name="T37" fmla="*/ 178 h 178"/>
                <a:gd name="T38" fmla="*/ 522 w 553"/>
                <a:gd name="T39" fmla="*/ 178 h 178"/>
                <a:gd name="T40" fmla="*/ 527 w 553"/>
                <a:gd name="T41" fmla="*/ 176 h 178"/>
                <a:gd name="T42" fmla="*/ 533 w 553"/>
                <a:gd name="T43" fmla="*/ 174 h 178"/>
                <a:gd name="T44" fmla="*/ 540 w 553"/>
                <a:gd name="T45" fmla="*/ 170 h 178"/>
                <a:gd name="T46" fmla="*/ 545 w 553"/>
                <a:gd name="T47" fmla="*/ 165 h 178"/>
                <a:gd name="T48" fmla="*/ 549 w 553"/>
                <a:gd name="T49" fmla="*/ 159 h 178"/>
                <a:gd name="T50" fmla="*/ 552 w 553"/>
                <a:gd name="T51" fmla="*/ 151 h 178"/>
                <a:gd name="T52" fmla="*/ 553 w 553"/>
                <a:gd name="T53" fmla="*/ 142 h 178"/>
                <a:gd name="T54" fmla="*/ 553 w 553"/>
                <a:gd name="T55" fmla="*/ 37 h 178"/>
                <a:gd name="T56" fmla="*/ 552 w 553"/>
                <a:gd name="T57" fmla="*/ 28 h 178"/>
                <a:gd name="T58" fmla="*/ 549 w 553"/>
                <a:gd name="T59" fmla="*/ 20 h 178"/>
                <a:gd name="T60" fmla="*/ 545 w 553"/>
                <a:gd name="T61" fmla="*/ 14 h 178"/>
                <a:gd name="T62" fmla="*/ 540 w 553"/>
                <a:gd name="T63" fmla="*/ 8 h 178"/>
                <a:gd name="T64" fmla="*/ 533 w 553"/>
                <a:gd name="T65" fmla="*/ 5 h 178"/>
                <a:gd name="T66" fmla="*/ 527 w 553"/>
                <a:gd name="T67" fmla="*/ 2 h 178"/>
                <a:gd name="T68" fmla="*/ 522 w 553"/>
                <a:gd name="T69" fmla="*/ 0 h 178"/>
                <a:gd name="T70" fmla="*/ 516 w 553"/>
                <a:gd name="T71" fmla="*/ 0 h 178"/>
                <a:gd name="T72" fmla="*/ 37 w 553"/>
                <a:gd name="T73" fmla="*/ 0 h 178"/>
                <a:gd name="T74" fmla="*/ 37 w 553"/>
                <a:gd name="T75" fmla="*/ 146 h 178"/>
                <a:gd name="T76" fmla="*/ 36 w 553"/>
                <a:gd name="T77" fmla="*/ 146 h 178"/>
                <a:gd name="T78" fmla="*/ 33 w 553"/>
                <a:gd name="T79" fmla="*/ 145 h 178"/>
                <a:gd name="T80" fmla="*/ 32 w 553"/>
                <a:gd name="T81" fmla="*/ 144 h 178"/>
                <a:gd name="T82" fmla="*/ 31 w 553"/>
                <a:gd name="T83" fmla="*/ 140 h 178"/>
                <a:gd name="T84" fmla="*/ 31 w 553"/>
                <a:gd name="T85" fmla="*/ 37 h 178"/>
                <a:gd name="T86" fmla="*/ 32 w 553"/>
                <a:gd name="T87" fmla="*/ 35 h 178"/>
                <a:gd name="T88" fmla="*/ 33 w 553"/>
                <a:gd name="T89" fmla="*/ 32 h 178"/>
                <a:gd name="T90" fmla="*/ 36 w 553"/>
                <a:gd name="T91" fmla="*/ 32 h 178"/>
                <a:gd name="T92" fmla="*/ 37 w 553"/>
                <a:gd name="T93" fmla="*/ 32 h 178"/>
                <a:gd name="T94" fmla="*/ 516 w 553"/>
                <a:gd name="T95" fmla="*/ 32 h 178"/>
                <a:gd name="T96" fmla="*/ 518 w 553"/>
                <a:gd name="T97" fmla="*/ 32 h 178"/>
                <a:gd name="T98" fmla="*/ 520 w 553"/>
                <a:gd name="T99" fmla="*/ 33 h 178"/>
                <a:gd name="T100" fmla="*/ 520 w 553"/>
                <a:gd name="T101" fmla="*/ 36 h 178"/>
                <a:gd name="T102" fmla="*/ 520 w 553"/>
                <a:gd name="T103" fmla="*/ 37 h 178"/>
                <a:gd name="T104" fmla="*/ 520 w 553"/>
                <a:gd name="T105" fmla="*/ 142 h 178"/>
                <a:gd name="T106" fmla="*/ 520 w 553"/>
                <a:gd name="T107" fmla="*/ 143 h 178"/>
                <a:gd name="T108" fmla="*/ 519 w 553"/>
                <a:gd name="T109" fmla="*/ 145 h 178"/>
                <a:gd name="T110" fmla="*/ 518 w 553"/>
                <a:gd name="T111" fmla="*/ 146 h 178"/>
                <a:gd name="T112" fmla="*/ 515 w 553"/>
                <a:gd name="T113" fmla="*/ 146 h 178"/>
                <a:gd name="T114" fmla="*/ 37 w 553"/>
                <a:gd name="T115" fmla="*/ 146 h 1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8"/>
                <a:gd name="T176" fmla="*/ 553 w 553"/>
                <a:gd name="T177" fmla="*/ 178 h 1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8">
                  <a:moveTo>
                    <a:pt x="37" y="0"/>
                  </a:moveTo>
                  <a:lnTo>
                    <a:pt x="28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5" y="18"/>
                  </a:lnTo>
                  <a:lnTo>
                    <a:pt x="1" y="27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1" y="152"/>
                  </a:lnTo>
                  <a:lnTo>
                    <a:pt x="5" y="160"/>
                  </a:lnTo>
                  <a:lnTo>
                    <a:pt x="10" y="168"/>
                  </a:lnTo>
                  <a:lnTo>
                    <a:pt x="15" y="172"/>
                  </a:lnTo>
                  <a:lnTo>
                    <a:pt x="21" y="175"/>
                  </a:lnTo>
                  <a:lnTo>
                    <a:pt x="28" y="177"/>
                  </a:lnTo>
                  <a:lnTo>
                    <a:pt x="37" y="178"/>
                  </a:lnTo>
                  <a:lnTo>
                    <a:pt x="516" y="178"/>
                  </a:lnTo>
                  <a:lnTo>
                    <a:pt x="522" y="178"/>
                  </a:lnTo>
                  <a:lnTo>
                    <a:pt x="527" y="176"/>
                  </a:lnTo>
                  <a:lnTo>
                    <a:pt x="533" y="174"/>
                  </a:lnTo>
                  <a:lnTo>
                    <a:pt x="540" y="170"/>
                  </a:lnTo>
                  <a:lnTo>
                    <a:pt x="545" y="165"/>
                  </a:lnTo>
                  <a:lnTo>
                    <a:pt x="549" y="159"/>
                  </a:lnTo>
                  <a:lnTo>
                    <a:pt x="552" y="151"/>
                  </a:lnTo>
                  <a:lnTo>
                    <a:pt x="553" y="142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20"/>
                  </a:lnTo>
                  <a:lnTo>
                    <a:pt x="545" y="14"/>
                  </a:lnTo>
                  <a:lnTo>
                    <a:pt x="540" y="8"/>
                  </a:lnTo>
                  <a:lnTo>
                    <a:pt x="533" y="5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6"/>
                  </a:moveTo>
                  <a:lnTo>
                    <a:pt x="36" y="146"/>
                  </a:lnTo>
                  <a:lnTo>
                    <a:pt x="33" y="145"/>
                  </a:lnTo>
                  <a:lnTo>
                    <a:pt x="32" y="144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5"/>
                  </a:lnTo>
                  <a:lnTo>
                    <a:pt x="33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516" y="32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2"/>
                  </a:lnTo>
                  <a:lnTo>
                    <a:pt x="520" y="143"/>
                  </a:lnTo>
                  <a:lnTo>
                    <a:pt x="519" y="145"/>
                  </a:lnTo>
                  <a:lnTo>
                    <a:pt x="518" y="146"/>
                  </a:lnTo>
                  <a:lnTo>
                    <a:pt x="515" y="146"/>
                  </a:lnTo>
                  <a:lnTo>
                    <a:pt x="37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</p:grpSp>
      <p:grpSp>
        <p:nvGrpSpPr>
          <p:cNvPr id="145" name="Groupe 144"/>
          <p:cNvGrpSpPr/>
          <p:nvPr/>
        </p:nvGrpSpPr>
        <p:grpSpPr>
          <a:xfrm>
            <a:off x="4680883" y="5713568"/>
            <a:ext cx="417512" cy="667760"/>
            <a:chOff x="4357702" y="3584466"/>
            <a:chExt cx="417512" cy="667760"/>
          </a:xfrm>
        </p:grpSpPr>
        <p:sp>
          <p:nvSpPr>
            <p:cNvPr id="146" name="Freeform 39"/>
            <p:cNvSpPr>
              <a:spLocks/>
            </p:cNvSpPr>
            <p:nvPr/>
          </p:nvSpPr>
          <p:spPr bwMode="auto">
            <a:xfrm>
              <a:off x="4403791" y="3584466"/>
              <a:ext cx="326690" cy="354874"/>
            </a:xfrm>
            <a:custGeom>
              <a:avLst/>
              <a:gdLst>
                <a:gd name="T0" fmla="*/ 0 w 480"/>
                <a:gd name="T1" fmla="*/ 524 h 524"/>
                <a:gd name="T2" fmla="*/ 174 w 480"/>
                <a:gd name="T3" fmla="*/ 478 h 524"/>
                <a:gd name="T4" fmla="*/ 174 w 480"/>
                <a:gd name="T5" fmla="*/ 287 h 524"/>
                <a:gd name="T6" fmla="*/ 174 w 480"/>
                <a:gd name="T7" fmla="*/ 238 h 524"/>
                <a:gd name="T8" fmla="*/ 178 w 480"/>
                <a:gd name="T9" fmla="*/ 215 h 524"/>
                <a:gd name="T10" fmla="*/ 187 w 480"/>
                <a:gd name="T11" fmla="*/ 197 h 524"/>
                <a:gd name="T12" fmla="*/ 196 w 480"/>
                <a:gd name="T13" fmla="*/ 186 h 524"/>
                <a:gd name="T14" fmla="*/ 208 w 480"/>
                <a:gd name="T15" fmla="*/ 178 h 524"/>
                <a:gd name="T16" fmla="*/ 227 w 480"/>
                <a:gd name="T17" fmla="*/ 175 h 524"/>
                <a:gd name="T18" fmla="*/ 252 w 480"/>
                <a:gd name="T19" fmla="*/ 175 h 524"/>
                <a:gd name="T20" fmla="*/ 272 w 480"/>
                <a:gd name="T21" fmla="*/ 178 h 524"/>
                <a:gd name="T22" fmla="*/ 284 w 480"/>
                <a:gd name="T23" fmla="*/ 186 h 524"/>
                <a:gd name="T24" fmla="*/ 292 w 480"/>
                <a:gd name="T25" fmla="*/ 197 h 524"/>
                <a:gd name="T26" fmla="*/ 302 w 480"/>
                <a:gd name="T27" fmla="*/ 215 h 524"/>
                <a:gd name="T28" fmla="*/ 306 w 480"/>
                <a:gd name="T29" fmla="*/ 237 h 524"/>
                <a:gd name="T30" fmla="*/ 306 w 480"/>
                <a:gd name="T31" fmla="*/ 260 h 524"/>
                <a:gd name="T32" fmla="*/ 306 w 480"/>
                <a:gd name="T33" fmla="*/ 337 h 524"/>
                <a:gd name="T34" fmla="*/ 306 w 480"/>
                <a:gd name="T35" fmla="*/ 356 h 524"/>
                <a:gd name="T36" fmla="*/ 313 w 480"/>
                <a:gd name="T37" fmla="*/ 389 h 524"/>
                <a:gd name="T38" fmla="*/ 331 w 480"/>
                <a:gd name="T39" fmla="*/ 416 h 524"/>
                <a:gd name="T40" fmla="*/ 359 w 480"/>
                <a:gd name="T41" fmla="*/ 433 h 524"/>
                <a:gd name="T42" fmla="*/ 392 w 480"/>
                <a:gd name="T43" fmla="*/ 440 h 524"/>
                <a:gd name="T44" fmla="*/ 426 w 480"/>
                <a:gd name="T45" fmla="*/ 434 h 524"/>
                <a:gd name="T46" fmla="*/ 454 w 480"/>
                <a:gd name="T47" fmla="*/ 417 h 524"/>
                <a:gd name="T48" fmla="*/ 473 w 480"/>
                <a:gd name="T49" fmla="*/ 389 h 524"/>
                <a:gd name="T50" fmla="*/ 480 w 480"/>
                <a:gd name="T51" fmla="*/ 356 h 524"/>
                <a:gd name="T52" fmla="*/ 480 w 480"/>
                <a:gd name="T53" fmla="*/ 241 h 524"/>
                <a:gd name="T54" fmla="*/ 477 w 480"/>
                <a:gd name="T55" fmla="*/ 203 h 524"/>
                <a:gd name="T56" fmla="*/ 467 w 480"/>
                <a:gd name="T57" fmla="*/ 162 h 524"/>
                <a:gd name="T58" fmla="*/ 450 w 480"/>
                <a:gd name="T59" fmla="*/ 122 h 524"/>
                <a:gd name="T60" fmla="*/ 426 w 480"/>
                <a:gd name="T61" fmla="*/ 84 h 524"/>
                <a:gd name="T62" fmla="*/ 394 w 480"/>
                <a:gd name="T63" fmla="*/ 51 h 524"/>
                <a:gd name="T64" fmla="*/ 352 w 480"/>
                <a:gd name="T65" fmla="*/ 24 h 524"/>
                <a:gd name="T66" fmla="*/ 300 w 480"/>
                <a:gd name="T67" fmla="*/ 7 h 524"/>
                <a:gd name="T68" fmla="*/ 239 w 480"/>
                <a:gd name="T69" fmla="*/ 0 h 524"/>
                <a:gd name="T70" fmla="*/ 178 w 480"/>
                <a:gd name="T71" fmla="*/ 7 h 524"/>
                <a:gd name="T72" fmla="*/ 128 w 480"/>
                <a:gd name="T73" fmla="*/ 24 h 524"/>
                <a:gd name="T74" fmla="*/ 86 w 480"/>
                <a:gd name="T75" fmla="*/ 51 h 524"/>
                <a:gd name="T76" fmla="*/ 54 w 480"/>
                <a:gd name="T77" fmla="*/ 84 h 524"/>
                <a:gd name="T78" fmla="*/ 29 w 480"/>
                <a:gd name="T79" fmla="*/ 122 h 524"/>
                <a:gd name="T80" fmla="*/ 12 w 480"/>
                <a:gd name="T81" fmla="*/ 162 h 524"/>
                <a:gd name="T82" fmla="*/ 3 w 480"/>
                <a:gd name="T83" fmla="*/ 203 h 524"/>
                <a:gd name="T84" fmla="*/ 0 w 480"/>
                <a:gd name="T85" fmla="*/ 241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0"/>
                <a:gd name="T130" fmla="*/ 0 h 524"/>
                <a:gd name="T131" fmla="*/ 480 w 480"/>
                <a:gd name="T132" fmla="*/ 524 h 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0" h="524">
                  <a:moveTo>
                    <a:pt x="0" y="241"/>
                  </a:moveTo>
                  <a:lnTo>
                    <a:pt x="0" y="524"/>
                  </a:lnTo>
                  <a:lnTo>
                    <a:pt x="174" y="521"/>
                  </a:lnTo>
                  <a:lnTo>
                    <a:pt x="174" y="478"/>
                  </a:lnTo>
                  <a:lnTo>
                    <a:pt x="174" y="382"/>
                  </a:lnTo>
                  <a:lnTo>
                    <a:pt x="174" y="287"/>
                  </a:lnTo>
                  <a:lnTo>
                    <a:pt x="174" y="242"/>
                  </a:lnTo>
                  <a:lnTo>
                    <a:pt x="174" y="238"/>
                  </a:lnTo>
                  <a:lnTo>
                    <a:pt x="175" y="228"/>
                  </a:lnTo>
                  <a:lnTo>
                    <a:pt x="178" y="215"/>
                  </a:lnTo>
                  <a:lnTo>
                    <a:pt x="184" y="201"/>
                  </a:lnTo>
                  <a:lnTo>
                    <a:pt x="187" y="197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2"/>
                  </a:lnTo>
                  <a:lnTo>
                    <a:pt x="208" y="178"/>
                  </a:lnTo>
                  <a:lnTo>
                    <a:pt x="216" y="176"/>
                  </a:lnTo>
                  <a:lnTo>
                    <a:pt x="227" y="175"/>
                  </a:lnTo>
                  <a:lnTo>
                    <a:pt x="239" y="174"/>
                  </a:lnTo>
                  <a:lnTo>
                    <a:pt x="252" y="175"/>
                  </a:lnTo>
                  <a:lnTo>
                    <a:pt x="262" y="176"/>
                  </a:lnTo>
                  <a:lnTo>
                    <a:pt x="272" y="178"/>
                  </a:lnTo>
                  <a:lnTo>
                    <a:pt x="278" y="182"/>
                  </a:lnTo>
                  <a:lnTo>
                    <a:pt x="284" y="186"/>
                  </a:lnTo>
                  <a:lnTo>
                    <a:pt x="289" y="191"/>
                  </a:lnTo>
                  <a:lnTo>
                    <a:pt x="292" y="197"/>
                  </a:lnTo>
                  <a:lnTo>
                    <a:pt x="296" y="201"/>
                  </a:lnTo>
                  <a:lnTo>
                    <a:pt x="302" y="215"/>
                  </a:lnTo>
                  <a:lnTo>
                    <a:pt x="305" y="228"/>
                  </a:lnTo>
                  <a:lnTo>
                    <a:pt x="306" y="237"/>
                  </a:lnTo>
                  <a:lnTo>
                    <a:pt x="306" y="242"/>
                  </a:lnTo>
                  <a:lnTo>
                    <a:pt x="306" y="260"/>
                  </a:lnTo>
                  <a:lnTo>
                    <a:pt x="306" y="299"/>
                  </a:lnTo>
                  <a:lnTo>
                    <a:pt x="306" y="337"/>
                  </a:lnTo>
                  <a:lnTo>
                    <a:pt x="306" y="355"/>
                  </a:lnTo>
                  <a:lnTo>
                    <a:pt x="306" y="356"/>
                  </a:lnTo>
                  <a:lnTo>
                    <a:pt x="308" y="373"/>
                  </a:lnTo>
                  <a:lnTo>
                    <a:pt x="313" y="389"/>
                  </a:lnTo>
                  <a:lnTo>
                    <a:pt x="321" y="404"/>
                  </a:lnTo>
                  <a:lnTo>
                    <a:pt x="331" y="416"/>
                  </a:lnTo>
                  <a:lnTo>
                    <a:pt x="344" y="426"/>
                  </a:lnTo>
                  <a:lnTo>
                    <a:pt x="359" y="433"/>
                  </a:lnTo>
                  <a:lnTo>
                    <a:pt x="375" y="439"/>
                  </a:lnTo>
                  <a:lnTo>
                    <a:pt x="392" y="440"/>
                  </a:lnTo>
                  <a:lnTo>
                    <a:pt x="410" y="439"/>
                  </a:lnTo>
                  <a:lnTo>
                    <a:pt x="426" y="434"/>
                  </a:lnTo>
                  <a:lnTo>
                    <a:pt x="441" y="426"/>
                  </a:lnTo>
                  <a:lnTo>
                    <a:pt x="454" y="417"/>
                  </a:lnTo>
                  <a:lnTo>
                    <a:pt x="465" y="404"/>
                  </a:lnTo>
                  <a:lnTo>
                    <a:pt x="473" y="389"/>
                  </a:lnTo>
                  <a:lnTo>
                    <a:pt x="478" y="373"/>
                  </a:lnTo>
                  <a:lnTo>
                    <a:pt x="480" y="356"/>
                  </a:lnTo>
                  <a:lnTo>
                    <a:pt x="480" y="241"/>
                  </a:lnTo>
                  <a:lnTo>
                    <a:pt x="479" y="222"/>
                  </a:lnTo>
                  <a:lnTo>
                    <a:pt x="477" y="203"/>
                  </a:lnTo>
                  <a:lnTo>
                    <a:pt x="473" y="183"/>
                  </a:lnTo>
                  <a:lnTo>
                    <a:pt x="467" y="162"/>
                  </a:lnTo>
                  <a:lnTo>
                    <a:pt x="460" y="142"/>
                  </a:lnTo>
                  <a:lnTo>
                    <a:pt x="450" y="122"/>
                  </a:lnTo>
                  <a:lnTo>
                    <a:pt x="440" y="102"/>
                  </a:lnTo>
                  <a:lnTo>
                    <a:pt x="426" y="84"/>
                  </a:lnTo>
                  <a:lnTo>
                    <a:pt x="411" y="67"/>
                  </a:lnTo>
                  <a:lnTo>
                    <a:pt x="394" y="51"/>
                  </a:lnTo>
                  <a:lnTo>
                    <a:pt x="374" y="37"/>
                  </a:lnTo>
                  <a:lnTo>
                    <a:pt x="352" y="24"/>
                  </a:lnTo>
                  <a:lnTo>
                    <a:pt x="327" y="14"/>
                  </a:lnTo>
                  <a:lnTo>
                    <a:pt x="300" y="7"/>
                  </a:lnTo>
                  <a:lnTo>
                    <a:pt x="272" y="1"/>
                  </a:lnTo>
                  <a:lnTo>
                    <a:pt x="239" y="0"/>
                  </a:lnTo>
                  <a:lnTo>
                    <a:pt x="207" y="1"/>
                  </a:lnTo>
                  <a:lnTo>
                    <a:pt x="178" y="7"/>
                  </a:lnTo>
                  <a:lnTo>
                    <a:pt x="152" y="14"/>
                  </a:lnTo>
                  <a:lnTo>
                    <a:pt x="128" y="24"/>
                  </a:lnTo>
                  <a:lnTo>
                    <a:pt x="106" y="37"/>
                  </a:lnTo>
                  <a:lnTo>
                    <a:pt x="86" y="51"/>
                  </a:lnTo>
                  <a:lnTo>
                    <a:pt x="69" y="67"/>
                  </a:lnTo>
                  <a:lnTo>
                    <a:pt x="54" y="84"/>
                  </a:lnTo>
                  <a:lnTo>
                    <a:pt x="40" y="102"/>
                  </a:lnTo>
                  <a:lnTo>
                    <a:pt x="29" y="122"/>
                  </a:lnTo>
                  <a:lnTo>
                    <a:pt x="19" y="142"/>
                  </a:lnTo>
                  <a:lnTo>
                    <a:pt x="12" y="162"/>
                  </a:lnTo>
                  <a:lnTo>
                    <a:pt x="7" y="183"/>
                  </a:lnTo>
                  <a:lnTo>
                    <a:pt x="3" y="203"/>
                  </a:lnTo>
                  <a:lnTo>
                    <a:pt x="1" y="222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7" name="Freeform 40"/>
            <p:cNvSpPr>
              <a:spLocks/>
            </p:cNvSpPr>
            <p:nvPr/>
          </p:nvSpPr>
          <p:spPr bwMode="auto">
            <a:xfrm>
              <a:off x="4411924" y="3993520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8" name="Freeform 41"/>
            <p:cNvSpPr>
              <a:spLocks/>
            </p:cNvSpPr>
            <p:nvPr/>
          </p:nvSpPr>
          <p:spPr bwMode="auto">
            <a:xfrm>
              <a:off x="4720992" y="3993520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49" name="Freeform 42"/>
            <p:cNvSpPr>
              <a:spLocks/>
            </p:cNvSpPr>
            <p:nvPr/>
          </p:nvSpPr>
          <p:spPr bwMode="auto">
            <a:xfrm>
              <a:off x="4357702" y="3862135"/>
              <a:ext cx="417512" cy="390091"/>
            </a:xfrm>
            <a:custGeom>
              <a:avLst/>
              <a:gdLst>
                <a:gd name="T0" fmla="*/ 616 w 616"/>
                <a:gd name="T1" fmla="*/ 68 h 574"/>
                <a:gd name="T2" fmla="*/ 610 w 616"/>
                <a:gd name="T3" fmla="*/ 39 h 574"/>
                <a:gd name="T4" fmla="*/ 594 w 616"/>
                <a:gd name="T5" fmla="*/ 18 h 574"/>
                <a:gd name="T6" fmla="*/ 572 w 616"/>
                <a:gd name="T7" fmla="*/ 5 h 574"/>
                <a:gd name="T8" fmla="*/ 548 w 616"/>
                <a:gd name="T9" fmla="*/ 0 h 574"/>
                <a:gd name="T10" fmla="*/ 62 w 616"/>
                <a:gd name="T11" fmla="*/ 0 h 574"/>
                <a:gd name="T12" fmla="*/ 48 w 616"/>
                <a:gd name="T13" fmla="*/ 2 h 574"/>
                <a:gd name="T14" fmla="*/ 35 w 616"/>
                <a:gd name="T15" fmla="*/ 8 h 574"/>
                <a:gd name="T16" fmla="*/ 24 w 616"/>
                <a:gd name="T17" fmla="*/ 14 h 574"/>
                <a:gd name="T18" fmla="*/ 9 w 616"/>
                <a:gd name="T19" fmla="*/ 33 h 574"/>
                <a:gd name="T20" fmla="*/ 0 w 616"/>
                <a:gd name="T21" fmla="*/ 60 h 574"/>
                <a:gd name="T22" fmla="*/ 0 w 616"/>
                <a:gd name="T23" fmla="*/ 173 h 574"/>
                <a:gd name="T24" fmla="*/ 3 w 616"/>
                <a:gd name="T25" fmla="*/ 192 h 574"/>
                <a:gd name="T26" fmla="*/ 19 w 616"/>
                <a:gd name="T27" fmla="*/ 222 h 574"/>
                <a:gd name="T28" fmla="*/ 26 w 616"/>
                <a:gd name="T29" fmla="*/ 227 h 574"/>
                <a:gd name="T30" fmla="*/ 32 w 616"/>
                <a:gd name="T31" fmla="*/ 231 h 574"/>
                <a:gd name="T32" fmla="*/ 28 w 616"/>
                <a:gd name="T33" fmla="*/ 345 h 574"/>
                <a:gd name="T34" fmla="*/ 23 w 616"/>
                <a:gd name="T35" fmla="*/ 350 h 574"/>
                <a:gd name="T36" fmla="*/ 9 w 616"/>
                <a:gd name="T37" fmla="*/ 367 h 574"/>
                <a:gd name="T38" fmla="*/ 0 w 616"/>
                <a:gd name="T39" fmla="*/ 394 h 574"/>
                <a:gd name="T40" fmla="*/ 0 w 616"/>
                <a:gd name="T41" fmla="*/ 505 h 574"/>
                <a:gd name="T42" fmla="*/ 3 w 616"/>
                <a:gd name="T43" fmla="*/ 526 h 574"/>
                <a:gd name="T44" fmla="*/ 19 w 616"/>
                <a:gd name="T45" fmla="*/ 555 h 574"/>
                <a:gd name="T46" fmla="*/ 30 w 616"/>
                <a:gd name="T47" fmla="*/ 563 h 574"/>
                <a:gd name="T48" fmla="*/ 41 w 616"/>
                <a:gd name="T49" fmla="*/ 570 h 574"/>
                <a:gd name="T50" fmla="*/ 55 w 616"/>
                <a:gd name="T51" fmla="*/ 573 h 574"/>
                <a:gd name="T52" fmla="*/ 69 w 616"/>
                <a:gd name="T53" fmla="*/ 574 h 574"/>
                <a:gd name="T54" fmla="*/ 561 w 616"/>
                <a:gd name="T55" fmla="*/ 573 h 574"/>
                <a:gd name="T56" fmla="*/ 584 w 616"/>
                <a:gd name="T57" fmla="*/ 564 h 574"/>
                <a:gd name="T58" fmla="*/ 603 w 616"/>
                <a:gd name="T59" fmla="*/ 546 h 574"/>
                <a:gd name="T60" fmla="*/ 615 w 616"/>
                <a:gd name="T61" fmla="*/ 520 h 574"/>
                <a:gd name="T62" fmla="*/ 616 w 616"/>
                <a:gd name="T63" fmla="*/ 402 h 574"/>
                <a:gd name="T64" fmla="*/ 607 w 616"/>
                <a:gd name="T65" fmla="*/ 366 h 574"/>
                <a:gd name="T66" fmla="*/ 584 w 616"/>
                <a:gd name="T67" fmla="*/ 343 h 574"/>
                <a:gd name="T68" fmla="*/ 596 w 616"/>
                <a:gd name="T69" fmla="*/ 221 h 574"/>
                <a:gd name="T70" fmla="*/ 614 w 616"/>
                <a:gd name="T71" fmla="*/ 191 h 5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6"/>
                <a:gd name="T109" fmla="*/ 0 h 574"/>
                <a:gd name="T110" fmla="*/ 616 w 616"/>
                <a:gd name="T111" fmla="*/ 574 h 5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6" h="574">
                  <a:moveTo>
                    <a:pt x="616" y="173"/>
                  </a:moveTo>
                  <a:lnTo>
                    <a:pt x="616" y="68"/>
                  </a:lnTo>
                  <a:lnTo>
                    <a:pt x="615" y="53"/>
                  </a:lnTo>
                  <a:lnTo>
                    <a:pt x="610" y="39"/>
                  </a:lnTo>
                  <a:lnTo>
                    <a:pt x="603" y="28"/>
                  </a:lnTo>
                  <a:lnTo>
                    <a:pt x="594" y="18"/>
                  </a:lnTo>
                  <a:lnTo>
                    <a:pt x="584" y="10"/>
                  </a:lnTo>
                  <a:lnTo>
                    <a:pt x="572" y="5"/>
                  </a:lnTo>
                  <a:lnTo>
                    <a:pt x="561" y="1"/>
                  </a:lnTo>
                  <a:lnTo>
                    <a:pt x="548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8" y="2"/>
                  </a:lnTo>
                  <a:lnTo>
                    <a:pt x="41" y="5"/>
                  </a:lnTo>
                  <a:lnTo>
                    <a:pt x="35" y="8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19" y="18"/>
                  </a:lnTo>
                  <a:lnTo>
                    <a:pt x="9" y="33"/>
                  </a:lnTo>
                  <a:lnTo>
                    <a:pt x="3" y="4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3" y="192"/>
                  </a:lnTo>
                  <a:lnTo>
                    <a:pt x="9" y="207"/>
                  </a:lnTo>
                  <a:lnTo>
                    <a:pt x="19" y="222"/>
                  </a:lnTo>
                  <a:lnTo>
                    <a:pt x="23" y="224"/>
                  </a:lnTo>
                  <a:lnTo>
                    <a:pt x="26" y="227"/>
                  </a:lnTo>
                  <a:lnTo>
                    <a:pt x="28" y="229"/>
                  </a:lnTo>
                  <a:lnTo>
                    <a:pt x="32" y="231"/>
                  </a:lnTo>
                  <a:lnTo>
                    <a:pt x="32" y="343"/>
                  </a:lnTo>
                  <a:lnTo>
                    <a:pt x="28" y="345"/>
                  </a:lnTo>
                  <a:lnTo>
                    <a:pt x="26" y="348"/>
                  </a:lnTo>
                  <a:lnTo>
                    <a:pt x="23" y="350"/>
                  </a:lnTo>
                  <a:lnTo>
                    <a:pt x="19" y="352"/>
                  </a:lnTo>
                  <a:lnTo>
                    <a:pt x="9" y="367"/>
                  </a:lnTo>
                  <a:lnTo>
                    <a:pt x="3" y="381"/>
                  </a:lnTo>
                  <a:lnTo>
                    <a:pt x="0" y="394"/>
                  </a:lnTo>
                  <a:lnTo>
                    <a:pt x="0" y="402"/>
                  </a:lnTo>
                  <a:lnTo>
                    <a:pt x="0" y="505"/>
                  </a:lnTo>
                  <a:lnTo>
                    <a:pt x="0" y="513"/>
                  </a:lnTo>
                  <a:lnTo>
                    <a:pt x="3" y="526"/>
                  </a:lnTo>
                  <a:lnTo>
                    <a:pt x="9" y="540"/>
                  </a:lnTo>
                  <a:lnTo>
                    <a:pt x="19" y="555"/>
                  </a:lnTo>
                  <a:lnTo>
                    <a:pt x="24" y="559"/>
                  </a:lnTo>
                  <a:lnTo>
                    <a:pt x="30" y="563"/>
                  </a:lnTo>
                  <a:lnTo>
                    <a:pt x="35" y="566"/>
                  </a:lnTo>
                  <a:lnTo>
                    <a:pt x="41" y="570"/>
                  </a:lnTo>
                  <a:lnTo>
                    <a:pt x="48" y="572"/>
                  </a:lnTo>
                  <a:lnTo>
                    <a:pt x="55" y="573"/>
                  </a:lnTo>
                  <a:lnTo>
                    <a:pt x="62" y="574"/>
                  </a:lnTo>
                  <a:lnTo>
                    <a:pt x="69" y="574"/>
                  </a:lnTo>
                  <a:lnTo>
                    <a:pt x="548" y="574"/>
                  </a:lnTo>
                  <a:lnTo>
                    <a:pt x="561" y="573"/>
                  </a:lnTo>
                  <a:lnTo>
                    <a:pt x="572" y="570"/>
                  </a:lnTo>
                  <a:lnTo>
                    <a:pt x="584" y="564"/>
                  </a:lnTo>
                  <a:lnTo>
                    <a:pt x="594" y="556"/>
                  </a:lnTo>
                  <a:lnTo>
                    <a:pt x="603" y="546"/>
                  </a:lnTo>
                  <a:lnTo>
                    <a:pt x="610" y="534"/>
                  </a:lnTo>
                  <a:lnTo>
                    <a:pt x="615" y="520"/>
                  </a:lnTo>
                  <a:lnTo>
                    <a:pt x="616" y="505"/>
                  </a:lnTo>
                  <a:lnTo>
                    <a:pt x="616" y="402"/>
                  </a:lnTo>
                  <a:lnTo>
                    <a:pt x="614" y="382"/>
                  </a:lnTo>
                  <a:lnTo>
                    <a:pt x="607" y="366"/>
                  </a:lnTo>
                  <a:lnTo>
                    <a:pt x="596" y="353"/>
                  </a:lnTo>
                  <a:lnTo>
                    <a:pt x="584" y="343"/>
                  </a:lnTo>
                  <a:lnTo>
                    <a:pt x="584" y="231"/>
                  </a:lnTo>
                  <a:lnTo>
                    <a:pt x="596" y="221"/>
                  </a:lnTo>
                  <a:lnTo>
                    <a:pt x="607" y="207"/>
                  </a:lnTo>
                  <a:lnTo>
                    <a:pt x="614" y="191"/>
                  </a:lnTo>
                  <a:lnTo>
                    <a:pt x="616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0" name="Freeform 44"/>
            <p:cNvSpPr>
              <a:spLocks/>
            </p:cNvSpPr>
            <p:nvPr/>
          </p:nvSpPr>
          <p:spPr bwMode="auto">
            <a:xfrm>
              <a:off x="4436324" y="3616974"/>
              <a:ext cx="261623" cy="281732"/>
            </a:xfrm>
            <a:custGeom>
              <a:avLst/>
              <a:gdLst>
                <a:gd name="T0" fmla="*/ 386 w 386"/>
                <a:gd name="T1" fmla="*/ 327 h 416"/>
                <a:gd name="T2" fmla="*/ 307 w 386"/>
                <a:gd name="T3" fmla="*/ 327 h 416"/>
                <a:gd name="T4" fmla="*/ 307 w 386"/>
                <a:gd name="T5" fmla="*/ 187 h 416"/>
                <a:gd name="T6" fmla="*/ 301 w 386"/>
                <a:gd name="T7" fmla="*/ 153 h 416"/>
                <a:gd name="T8" fmla="*/ 283 w 386"/>
                <a:gd name="T9" fmla="*/ 119 h 416"/>
                <a:gd name="T10" fmla="*/ 265 w 386"/>
                <a:gd name="T11" fmla="*/ 99 h 416"/>
                <a:gd name="T12" fmla="*/ 240 w 386"/>
                <a:gd name="T13" fmla="*/ 86 h 416"/>
                <a:gd name="T14" fmla="*/ 210 w 386"/>
                <a:gd name="T15" fmla="*/ 80 h 416"/>
                <a:gd name="T16" fmla="*/ 175 w 386"/>
                <a:gd name="T17" fmla="*/ 80 h 416"/>
                <a:gd name="T18" fmla="*/ 145 w 386"/>
                <a:gd name="T19" fmla="*/ 86 h 416"/>
                <a:gd name="T20" fmla="*/ 121 w 386"/>
                <a:gd name="T21" fmla="*/ 99 h 416"/>
                <a:gd name="T22" fmla="*/ 102 w 386"/>
                <a:gd name="T23" fmla="*/ 119 h 416"/>
                <a:gd name="T24" fmla="*/ 85 w 386"/>
                <a:gd name="T25" fmla="*/ 153 h 416"/>
                <a:gd name="T26" fmla="*/ 78 w 386"/>
                <a:gd name="T27" fmla="*/ 187 h 416"/>
                <a:gd name="T28" fmla="*/ 78 w 386"/>
                <a:gd name="T29" fmla="*/ 416 h 416"/>
                <a:gd name="T30" fmla="*/ 0 w 386"/>
                <a:gd name="T31" fmla="*/ 193 h 416"/>
                <a:gd name="T32" fmla="*/ 2 w 386"/>
                <a:gd name="T33" fmla="*/ 165 h 416"/>
                <a:gd name="T34" fmla="*/ 9 w 386"/>
                <a:gd name="T35" fmla="*/ 134 h 416"/>
                <a:gd name="T36" fmla="*/ 21 w 386"/>
                <a:gd name="T37" fmla="*/ 103 h 416"/>
                <a:gd name="T38" fmla="*/ 39 w 386"/>
                <a:gd name="T39" fmla="*/ 72 h 416"/>
                <a:gd name="T40" fmla="*/ 64 w 386"/>
                <a:gd name="T41" fmla="*/ 44 h 416"/>
                <a:gd name="T42" fmla="*/ 98 w 386"/>
                <a:gd name="T43" fmla="*/ 21 h 416"/>
                <a:gd name="T44" fmla="*/ 140 w 386"/>
                <a:gd name="T45" fmla="*/ 6 h 416"/>
                <a:gd name="T46" fmla="*/ 192 w 386"/>
                <a:gd name="T47" fmla="*/ 0 h 416"/>
                <a:gd name="T48" fmla="*/ 244 w 386"/>
                <a:gd name="T49" fmla="*/ 6 h 416"/>
                <a:gd name="T50" fmla="*/ 287 w 386"/>
                <a:gd name="T51" fmla="*/ 21 h 416"/>
                <a:gd name="T52" fmla="*/ 321 w 386"/>
                <a:gd name="T53" fmla="*/ 44 h 416"/>
                <a:gd name="T54" fmla="*/ 347 w 386"/>
                <a:gd name="T55" fmla="*/ 72 h 416"/>
                <a:gd name="T56" fmla="*/ 365 w 386"/>
                <a:gd name="T57" fmla="*/ 103 h 416"/>
                <a:gd name="T58" fmla="*/ 377 w 386"/>
                <a:gd name="T59" fmla="*/ 134 h 416"/>
                <a:gd name="T60" fmla="*/ 384 w 386"/>
                <a:gd name="T61" fmla="*/ 165 h 416"/>
                <a:gd name="T62" fmla="*/ 386 w 386"/>
                <a:gd name="T63" fmla="*/ 193 h 4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6"/>
                <a:gd name="T97" fmla="*/ 0 h 416"/>
                <a:gd name="T98" fmla="*/ 386 w 386"/>
                <a:gd name="T99" fmla="*/ 416 h 4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6" h="416">
                  <a:moveTo>
                    <a:pt x="386" y="193"/>
                  </a:moveTo>
                  <a:lnTo>
                    <a:pt x="386" y="327"/>
                  </a:lnTo>
                  <a:lnTo>
                    <a:pt x="348" y="348"/>
                  </a:lnTo>
                  <a:lnTo>
                    <a:pt x="307" y="327"/>
                  </a:lnTo>
                  <a:lnTo>
                    <a:pt x="307" y="193"/>
                  </a:lnTo>
                  <a:lnTo>
                    <a:pt x="307" y="187"/>
                  </a:lnTo>
                  <a:lnTo>
                    <a:pt x="305" y="173"/>
                  </a:lnTo>
                  <a:lnTo>
                    <a:pt x="301" y="153"/>
                  </a:lnTo>
                  <a:lnTo>
                    <a:pt x="291" y="132"/>
                  </a:lnTo>
                  <a:lnTo>
                    <a:pt x="283" y="119"/>
                  </a:lnTo>
                  <a:lnTo>
                    <a:pt x="275" y="109"/>
                  </a:lnTo>
                  <a:lnTo>
                    <a:pt x="265" y="99"/>
                  </a:lnTo>
                  <a:lnTo>
                    <a:pt x="253" y="91"/>
                  </a:lnTo>
                  <a:lnTo>
                    <a:pt x="240" y="86"/>
                  </a:lnTo>
                  <a:lnTo>
                    <a:pt x="226" y="82"/>
                  </a:lnTo>
                  <a:lnTo>
                    <a:pt x="210" y="80"/>
                  </a:lnTo>
                  <a:lnTo>
                    <a:pt x="192" y="79"/>
                  </a:lnTo>
                  <a:lnTo>
                    <a:pt x="175" y="80"/>
                  </a:lnTo>
                  <a:lnTo>
                    <a:pt x="160" y="82"/>
                  </a:lnTo>
                  <a:lnTo>
                    <a:pt x="145" y="86"/>
                  </a:lnTo>
                  <a:lnTo>
                    <a:pt x="132" y="91"/>
                  </a:lnTo>
                  <a:lnTo>
                    <a:pt x="121" y="99"/>
                  </a:lnTo>
                  <a:lnTo>
                    <a:pt x="111" y="109"/>
                  </a:lnTo>
                  <a:lnTo>
                    <a:pt x="102" y="119"/>
                  </a:lnTo>
                  <a:lnTo>
                    <a:pt x="94" y="132"/>
                  </a:lnTo>
                  <a:lnTo>
                    <a:pt x="85" y="153"/>
                  </a:lnTo>
                  <a:lnTo>
                    <a:pt x="81" y="173"/>
                  </a:lnTo>
                  <a:lnTo>
                    <a:pt x="78" y="187"/>
                  </a:lnTo>
                  <a:lnTo>
                    <a:pt x="78" y="193"/>
                  </a:lnTo>
                  <a:lnTo>
                    <a:pt x="78" y="416"/>
                  </a:lnTo>
                  <a:lnTo>
                    <a:pt x="0" y="416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2" y="165"/>
                  </a:lnTo>
                  <a:lnTo>
                    <a:pt x="5" y="150"/>
                  </a:lnTo>
                  <a:lnTo>
                    <a:pt x="9" y="134"/>
                  </a:lnTo>
                  <a:lnTo>
                    <a:pt x="14" y="119"/>
                  </a:lnTo>
                  <a:lnTo>
                    <a:pt x="21" y="103"/>
                  </a:lnTo>
                  <a:lnTo>
                    <a:pt x="29" y="87"/>
                  </a:lnTo>
                  <a:lnTo>
                    <a:pt x="39" y="72"/>
                  </a:lnTo>
                  <a:lnTo>
                    <a:pt x="51" y="57"/>
                  </a:lnTo>
                  <a:lnTo>
                    <a:pt x="64" y="44"/>
                  </a:lnTo>
                  <a:lnTo>
                    <a:pt x="81" y="31"/>
                  </a:lnTo>
                  <a:lnTo>
                    <a:pt x="98" y="21"/>
                  </a:lnTo>
                  <a:lnTo>
                    <a:pt x="119" y="12"/>
                  </a:lnTo>
                  <a:lnTo>
                    <a:pt x="140" y="6"/>
                  </a:lnTo>
                  <a:lnTo>
                    <a:pt x="165" y="1"/>
                  </a:lnTo>
                  <a:lnTo>
                    <a:pt x="192" y="0"/>
                  </a:lnTo>
                  <a:lnTo>
                    <a:pt x="220" y="1"/>
                  </a:lnTo>
                  <a:lnTo>
                    <a:pt x="244" y="6"/>
                  </a:lnTo>
                  <a:lnTo>
                    <a:pt x="267" y="12"/>
                  </a:lnTo>
                  <a:lnTo>
                    <a:pt x="287" y="21"/>
                  </a:lnTo>
                  <a:lnTo>
                    <a:pt x="305" y="31"/>
                  </a:lnTo>
                  <a:lnTo>
                    <a:pt x="321" y="44"/>
                  </a:lnTo>
                  <a:lnTo>
                    <a:pt x="335" y="57"/>
                  </a:lnTo>
                  <a:lnTo>
                    <a:pt x="347" y="72"/>
                  </a:lnTo>
                  <a:lnTo>
                    <a:pt x="357" y="87"/>
                  </a:lnTo>
                  <a:lnTo>
                    <a:pt x="365" y="103"/>
                  </a:lnTo>
                  <a:lnTo>
                    <a:pt x="372" y="119"/>
                  </a:lnTo>
                  <a:lnTo>
                    <a:pt x="377" y="134"/>
                  </a:lnTo>
                  <a:lnTo>
                    <a:pt x="381" y="150"/>
                  </a:lnTo>
                  <a:lnTo>
                    <a:pt x="384" y="165"/>
                  </a:lnTo>
                  <a:lnTo>
                    <a:pt x="386" y="180"/>
                  </a:lnTo>
                  <a:lnTo>
                    <a:pt x="386" y="193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1" name="Freeform 45"/>
            <p:cNvSpPr>
              <a:spLocks noEditPoints="1"/>
            </p:cNvSpPr>
            <p:nvPr/>
          </p:nvSpPr>
          <p:spPr bwMode="auto">
            <a:xfrm>
              <a:off x="4425480" y="3606138"/>
              <a:ext cx="281956" cy="311531"/>
            </a:xfrm>
            <a:custGeom>
              <a:avLst/>
              <a:gdLst>
                <a:gd name="T0" fmla="*/ 110 w 417"/>
                <a:gd name="T1" fmla="*/ 457 h 460"/>
                <a:gd name="T2" fmla="*/ 113 w 417"/>
                <a:gd name="T3" fmla="*/ 191 h 460"/>
                <a:gd name="T4" fmla="*/ 131 w 417"/>
                <a:gd name="T5" fmla="*/ 144 h 460"/>
                <a:gd name="T6" fmla="*/ 156 w 417"/>
                <a:gd name="T7" fmla="*/ 121 h 460"/>
                <a:gd name="T8" fmla="*/ 193 w 417"/>
                <a:gd name="T9" fmla="*/ 112 h 460"/>
                <a:gd name="T10" fmla="*/ 237 w 417"/>
                <a:gd name="T11" fmla="*/ 113 h 460"/>
                <a:gd name="T12" fmla="*/ 271 w 417"/>
                <a:gd name="T13" fmla="*/ 128 h 460"/>
                <a:gd name="T14" fmla="*/ 294 w 417"/>
                <a:gd name="T15" fmla="*/ 154 h 460"/>
                <a:gd name="T16" fmla="*/ 307 w 417"/>
                <a:gd name="T17" fmla="*/ 204 h 460"/>
                <a:gd name="T18" fmla="*/ 309 w 417"/>
                <a:gd name="T19" fmla="*/ 335 h 460"/>
                <a:gd name="T20" fmla="*/ 325 w 417"/>
                <a:gd name="T21" fmla="*/ 363 h 460"/>
                <a:gd name="T22" fmla="*/ 351 w 417"/>
                <a:gd name="T23" fmla="*/ 376 h 460"/>
                <a:gd name="T24" fmla="*/ 382 w 417"/>
                <a:gd name="T25" fmla="*/ 373 h 460"/>
                <a:gd name="T26" fmla="*/ 406 w 417"/>
                <a:gd name="T27" fmla="*/ 355 h 460"/>
                <a:gd name="T28" fmla="*/ 417 w 417"/>
                <a:gd name="T29" fmla="*/ 323 h 460"/>
                <a:gd name="T30" fmla="*/ 414 w 417"/>
                <a:gd name="T31" fmla="*/ 179 h 460"/>
                <a:gd name="T32" fmla="*/ 402 w 417"/>
                <a:gd name="T33" fmla="*/ 129 h 460"/>
                <a:gd name="T34" fmla="*/ 375 w 417"/>
                <a:gd name="T35" fmla="*/ 77 h 460"/>
                <a:gd name="T36" fmla="*/ 330 w 417"/>
                <a:gd name="T37" fmla="*/ 34 h 460"/>
                <a:gd name="T38" fmla="*/ 265 w 417"/>
                <a:gd name="T39" fmla="*/ 6 h 460"/>
                <a:gd name="T40" fmla="*/ 178 w 417"/>
                <a:gd name="T41" fmla="*/ 1 h 460"/>
                <a:gd name="T42" fmla="*/ 106 w 417"/>
                <a:gd name="T43" fmla="*/ 23 h 460"/>
                <a:gd name="T44" fmla="*/ 55 w 417"/>
                <a:gd name="T45" fmla="*/ 62 h 460"/>
                <a:gd name="T46" fmla="*/ 23 w 417"/>
                <a:gd name="T47" fmla="*/ 111 h 460"/>
                <a:gd name="T48" fmla="*/ 4 w 417"/>
                <a:gd name="T49" fmla="*/ 163 h 460"/>
                <a:gd name="T50" fmla="*/ 0 w 417"/>
                <a:gd name="T51" fmla="*/ 209 h 460"/>
                <a:gd name="T52" fmla="*/ 40 w 417"/>
                <a:gd name="T53" fmla="*/ 156 h 460"/>
                <a:gd name="T54" fmla="*/ 91 w 417"/>
                <a:gd name="T55" fmla="*/ 72 h 460"/>
                <a:gd name="T56" fmla="*/ 208 w 417"/>
                <a:gd name="T57" fmla="*/ 32 h 460"/>
                <a:gd name="T58" fmla="*/ 326 w 417"/>
                <a:gd name="T59" fmla="*/ 72 h 460"/>
                <a:gd name="T60" fmla="*/ 378 w 417"/>
                <a:gd name="T61" fmla="*/ 156 h 460"/>
                <a:gd name="T62" fmla="*/ 386 w 417"/>
                <a:gd name="T63" fmla="*/ 323 h 460"/>
                <a:gd name="T64" fmla="*/ 370 w 417"/>
                <a:gd name="T65" fmla="*/ 343 h 460"/>
                <a:gd name="T66" fmla="*/ 348 w 417"/>
                <a:gd name="T67" fmla="*/ 340 h 460"/>
                <a:gd name="T68" fmla="*/ 340 w 417"/>
                <a:gd name="T69" fmla="*/ 304 h 460"/>
                <a:gd name="T70" fmla="*/ 340 w 417"/>
                <a:gd name="T71" fmla="*/ 209 h 460"/>
                <a:gd name="T72" fmla="*/ 332 w 417"/>
                <a:gd name="T73" fmla="*/ 165 h 460"/>
                <a:gd name="T74" fmla="*/ 303 w 417"/>
                <a:gd name="T75" fmla="*/ 113 h 460"/>
                <a:gd name="T76" fmla="*/ 262 w 417"/>
                <a:gd name="T77" fmla="*/ 88 h 460"/>
                <a:gd name="T78" fmla="*/ 208 w 417"/>
                <a:gd name="T79" fmla="*/ 79 h 460"/>
                <a:gd name="T80" fmla="*/ 155 w 417"/>
                <a:gd name="T81" fmla="*/ 88 h 460"/>
                <a:gd name="T82" fmla="*/ 115 w 417"/>
                <a:gd name="T83" fmla="*/ 113 h 460"/>
                <a:gd name="T84" fmla="*/ 86 w 417"/>
                <a:gd name="T85" fmla="*/ 165 h 460"/>
                <a:gd name="T86" fmla="*/ 78 w 417"/>
                <a:gd name="T87" fmla="*/ 209 h 460"/>
                <a:gd name="T88" fmla="*/ 78 w 417"/>
                <a:gd name="T89" fmla="*/ 380 h 460"/>
                <a:gd name="T90" fmla="*/ 67 w 417"/>
                <a:gd name="T91" fmla="*/ 426 h 460"/>
                <a:gd name="T92" fmla="*/ 49 w 417"/>
                <a:gd name="T93" fmla="*/ 427 h 460"/>
                <a:gd name="T94" fmla="*/ 32 w 417"/>
                <a:gd name="T95" fmla="*/ 427 h 460"/>
                <a:gd name="T96" fmla="*/ 32 w 417"/>
                <a:gd name="T97" fmla="*/ 239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7"/>
                <a:gd name="T148" fmla="*/ 0 h 460"/>
                <a:gd name="T149" fmla="*/ 417 w 417"/>
                <a:gd name="T150" fmla="*/ 460 h 4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7" h="460">
                  <a:moveTo>
                    <a:pt x="0" y="209"/>
                  </a:moveTo>
                  <a:lnTo>
                    <a:pt x="0" y="460"/>
                  </a:lnTo>
                  <a:lnTo>
                    <a:pt x="110" y="457"/>
                  </a:lnTo>
                  <a:lnTo>
                    <a:pt x="110" y="209"/>
                  </a:lnTo>
                  <a:lnTo>
                    <a:pt x="110" y="204"/>
                  </a:lnTo>
                  <a:lnTo>
                    <a:pt x="113" y="191"/>
                  </a:lnTo>
                  <a:lnTo>
                    <a:pt x="116" y="174"/>
                  </a:lnTo>
                  <a:lnTo>
                    <a:pt x="124" y="154"/>
                  </a:lnTo>
                  <a:lnTo>
                    <a:pt x="131" y="144"/>
                  </a:lnTo>
                  <a:lnTo>
                    <a:pt x="138" y="135"/>
                  </a:lnTo>
                  <a:lnTo>
                    <a:pt x="147" y="128"/>
                  </a:lnTo>
                  <a:lnTo>
                    <a:pt x="156" y="121"/>
                  </a:lnTo>
                  <a:lnTo>
                    <a:pt x="168" y="116"/>
                  </a:lnTo>
                  <a:lnTo>
                    <a:pt x="180" y="113"/>
                  </a:lnTo>
                  <a:lnTo>
                    <a:pt x="193" y="112"/>
                  </a:lnTo>
                  <a:lnTo>
                    <a:pt x="208" y="111"/>
                  </a:lnTo>
                  <a:lnTo>
                    <a:pt x="223" y="112"/>
                  </a:lnTo>
                  <a:lnTo>
                    <a:pt x="237" y="113"/>
                  </a:lnTo>
                  <a:lnTo>
                    <a:pt x="250" y="116"/>
                  </a:lnTo>
                  <a:lnTo>
                    <a:pt x="260" y="121"/>
                  </a:lnTo>
                  <a:lnTo>
                    <a:pt x="271" y="128"/>
                  </a:lnTo>
                  <a:lnTo>
                    <a:pt x="280" y="135"/>
                  </a:lnTo>
                  <a:lnTo>
                    <a:pt x="287" y="144"/>
                  </a:lnTo>
                  <a:lnTo>
                    <a:pt x="294" y="154"/>
                  </a:lnTo>
                  <a:lnTo>
                    <a:pt x="302" y="174"/>
                  </a:lnTo>
                  <a:lnTo>
                    <a:pt x="305" y="191"/>
                  </a:lnTo>
                  <a:lnTo>
                    <a:pt x="307" y="204"/>
                  </a:lnTo>
                  <a:lnTo>
                    <a:pt x="307" y="209"/>
                  </a:lnTo>
                  <a:lnTo>
                    <a:pt x="307" y="323"/>
                  </a:lnTo>
                  <a:lnTo>
                    <a:pt x="309" y="335"/>
                  </a:lnTo>
                  <a:lnTo>
                    <a:pt x="313" y="346"/>
                  </a:lnTo>
                  <a:lnTo>
                    <a:pt x="318" y="355"/>
                  </a:lnTo>
                  <a:lnTo>
                    <a:pt x="325" y="363"/>
                  </a:lnTo>
                  <a:lnTo>
                    <a:pt x="333" y="369"/>
                  </a:lnTo>
                  <a:lnTo>
                    <a:pt x="342" y="373"/>
                  </a:lnTo>
                  <a:lnTo>
                    <a:pt x="351" y="376"/>
                  </a:lnTo>
                  <a:lnTo>
                    <a:pt x="361" y="377"/>
                  </a:lnTo>
                  <a:lnTo>
                    <a:pt x="372" y="376"/>
                  </a:lnTo>
                  <a:lnTo>
                    <a:pt x="382" y="373"/>
                  </a:lnTo>
                  <a:lnTo>
                    <a:pt x="391" y="369"/>
                  </a:lnTo>
                  <a:lnTo>
                    <a:pt x="400" y="363"/>
                  </a:lnTo>
                  <a:lnTo>
                    <a:pt x="406" y="355"/>
                  </a:lnTo>
                  <a:lnTo>
                    <a:pt x="412" y="346"/>
                  </a:lnTo>
                  <a:lnTo>
                    <a:pt x="416" y="335"/>
                  </a:lnTo>
                  <a:lnTo>
                    <a:pt x="417" y="323"/>
                  </a:lnTo>
                  <a:lnTo>
                    <a:pt x="417" y="209"/>
                  </a:lnTo>
                  <a:lnTo>
                    <a:pt x="417" y="195"/>
                  </a:lnTo>
                  <a:lnTo>
                    <a:pt x="414" y="179"/>
                  </a:lnTo>
                  <a:lnTo>
                    <a:pt x="412" y="163"/>
                  </a:lnTo>
                  <a:lnTo>
                    <a:pt x="408" y="146"/>
                  </a:lnTo>
                  <a:lnTo>
                    <a:pt x="402" y="129"/>
                  </a:lnTo>
                  <a:lnTo>
                    <a:pt x="395" y="111"/>
                  </a:lnTo>
                  <a:lnTo>
                    <a:pt x="386" y="95"/>
                  </a:lnTo>
                  <a:lnTo>
                    <a:pt x="375" y="77"/>
                  </a:lnTo>
                  <a:lnTo>
                    <a:pt x="361" y="62"/>
                  </a:lnTo>
                  <a:lnTo>
                    <a:pt x="348" y="47"/>
                  </a:lnTo>
                  <a:lnTo>
                    <a:pt x="330" y="34"/>
                  </a:lnTo>
                  <a:lnTo>
                    <a:pt x="311" y="23"/>
                  </a:lnTo>
                  <a:lnTo>
                    <a:pt x="289" y="13"/>
                  </a:lnTo>
                  <a:lnTo>
                    <a:pt x="265" y="6"/>
                  </a:lnTo>
                  <a:lnTo>
                    <a:pt x="238" y="1"/>
                  </a:lnTo>
                  <a:lnTo>
                    <a:pt x="208" y="0"/>
                  </a:lnTo>
                  <a:lnTo>
                    <a:pt x="178" y="1"/>
                  </a:lnTo>
                  <a:lnTo>
                    <a:pt x="152" y="6"/>
                  </a:lnTo>
                  <a:lnTo>
                    <a:pt x="128" y="13"/>
                  </a:lnTo>
                  <a:lnTo>
                    <a:pt x="106" y="23"/>
                  </a:lnTo>
                  <a:lnTo>
                    <a:pt x="87" y="34"/>
                  </a:lnTo>
                  <a:lnTo>
                    <a:pt x="70" y="47"/>
                  </a:lnTo>
                  <a:lnTo>
                    <a:pt x="55" y="62"/>
                  </a:lnTo>
                  <a:lnTo>
                    <a:pt x="42" y="77"/>
                  </a:lnTo>
                  <a:lnTo>
                    <a:pt x="31" y="95"/>
                  </a:lnTo>
                  <a:lnTo>
                    <a:pt x="23" y="111"/>
                  </a:lnTo>
                  <a:lnTo>
                    <a:pt x="15" y="129"/>
                  </a:lnTo>
                  <a:lnTo>
                    <a:pt x="9" y="146"/>
                  </a:lnTo>
                  <a:lnTo>
                    <a:pt x="4" y="163"/>
                  </a:lnTo>
                  <a:lnTo>
                    <a:pt x="2" y="179"/>
                  </a:lnTo>
                  <a:lnTo>
                    <a:pt x="0" y="195"/>
                  </a:lnTo>
                  <a:lnTo>
                    <a:pt x="0" y="209"/>
                  </a:lnTo>
                  <a:close/>
                  <a:moveTo>
                    <a:pt x="32" y="209"/>
                  </a:moveTo>
                  <a:lnTo>
                    <a:pt x="34" y="183"/>
                  </a:lnTo>
                  <a:lnTo>
                    <a:pt x="40" y="156"/>
                  </a:lnTo>
                  <a:lnTo>
                    <a:pt x="52" y="126"/>
                  </a:lnTo>
                  <a:lnTo>
                    <a:pt x="68" y="98"/>
                  </a:lnTo>
                  <a:lnTo>
                    <a:pt x="91" y="72"/>
                  </a:lnTo>
                  <a:lnTo>
                    <a:pt x="122" y="51"/>
                  </a:lnTo>
                  <a:lnTo>
                    <a:pt x="161" y="37"/>
                  </a:lnTo>
                  <a:lnTo>
                    <a:pt x="208" y="32"/>
                  </a:lnTo>
                  <a:lnTo>
                    <a:pt x="257" y="37"/>
                  </a:lnTo>
                  <a:lnTo>
                    <a:pt x="296" y="51"/>
                  </a:lnTo>
                  <a:lnTo>
                    <a:pt x="326" y="72"/>
                  </a:lnTo>
                  <a:lnTo>
                    <a:pt x="350" y="98"/>
                  </a:lnTo>
                  <a:lnTo>
                    <a:pt x="366" y="126"/>
                  </a:lnTo>
                  <a:lnTo>
                    <a:pt x="378" y="156"/>
                  </a:lnTo>
                  <a:lnTo>
                    <a:pt x="383" y="183"/>
                  </a:lnTo>
                  <a:lnTo>
                    <a:pt x="386" y="209"/>
                  </a:lnTo>
                  <a:lnTo>
                    <a:pt x="386" y="323"/>
                  </a:lnTo>
                  <a:lnTo>
                    <a:pt x="383" y="333"/>
                  </a:lnTo>
                  <a:lnTo>
                    <a:pt x="378" y="340"/>
                  </a:lnTo>
                  <a:lnTo>
                    <a:pt x="370" y="343"/>
                  </a:lnTo>
                  <a:lnTo>
                    <a:pt x="361" y="344"/>
                  </a:lnTo>
                  <a:lnTo>
                    <a:pt x="355" y="343"/>
                  </a:lnTo>
                  <a:lnTo>
                    <a:pt x="348" y="340"/>
                  </a:lnTo>
                  <a:lnTo>
                    <a:pt x="342" y="333"/>
                  </a:lnTo>
                  <a:lnTo>
                    <a:pt x="340" y="323"/>
                  </a:lnTo>
                  <a:lnTo>
                    <a:pt x="340" y="304"/>
                  </a:lnTo>
                  <a:lnTo>
                    <a:pt x="340" y="265"/>
                  </a:lnTo>
                  <a:lnTo>
                    <a:pt x="340" y="226"/>
                  </a:lnTo>
                  <a:lnTo>
                    <a:pt x="340" y="209"/>
                  </a:lnTo>
                  <a:lnTo>
                    <a:pt x="340" y="203"/>
                  </a:lnTo>
                  <a:lnTo>
                    <a:pt x="337" y="187"/>
                  </a:lnTo>
                  <a:lnTo>
                    <a:pt x="332" y="165"/>
                  </a:lnTo>
                  <a:lnTo>
                    <a:pt x="321" y="141"/>
                  </a:lnTo>
                  <a:lnTo>
                    <a:pt x="313" y="126"/>
                  </a:lnTo>
                  <a:lnTo>
                    <a:pt x="303" y="113"/>
                  </a:lnTo>
                  <a:lnTo>
                    <a:pt x="290" y="103"/>
                  </a:lnTo>
                  <a:lnTo>
                    <a:pt x="277" y="93"/>
                  </a:lnTo>
                  <a:lnTo>
                    <a:pt x="262" y="88"/>
                  </a:lnTo>
                  <a:lnTo>
                    <a:pt x="246" y="82"/>
                  </a:lnTo>
                  <a:lnTo>
                    <a:pt x="228" y="80"/>
                  </a:lnTo>
                  <a:lnTo>
                    <a:pt x="208" y="79"/>
                  </a:lnTo>
                  <a:lnTo>
                    <a:pt x="189" y="80"/>
                  </a:lnTo>
                  <a:lnTo>
                    <a:pt x="171" y="82"/>
                  </a:lnTo>
                  <a:lnTo>
                    <a:pt x="155" y="88"/>
                  </a:lnTo>
                  <a:lnTo>
                    <a:pt x="140" y="93"/>
                  </a:lnTo>
                  <a:lnTo>
                    <a:pt x="127" y="103"/>
                  </a:lnTo>
                  <a:lnTo>
                    <a:pt x="115" y="113"/>
                  </a:lnTo>
                  <a:lnTo>
                    <a:pt x="105" y="126"/>
                  </a:lnTo>
                  <a:lnTo>
                    <a:pt x="97" y="141"/>
                  </a:lnTo>
                  <a:lnTo>
                    <a:pt x="86" y="165"/>
                  </a:lnTo>
                  <a:lnTo>
                    <a:pt x="80" y="187"/>
                  </a:lnTo>
                  <a:lnTo>
                    <a:pt x="78" y="203"/>
                  </a:lnTo>
                  <a:lnTo>
                    <a:pt x="78" y="209"/>
                  </a:lnTo>
                  <a:lnTo>
                    <a:pt x="78" y="239"/>
                  </a:lnTo>
                  <a:lnTo>
                    <a:pt x="78" y="306"/>
                  </a:lnTo>
                  <a:lnTo>
                    <a:pt x="78" y="380"/>
                  </a:lnTo>
                  <a:lnTo>
                    <a:pt x="78" y="426"/>
                  </a:lnTo>
                  <a:lnTo>
                    <a:pt x="72" y="426"/>
                  </a:lnTo>
                  <a:lnTo>
                    <a:pt x="67" y="426"/>
                  </a:lnTo>
                  <a:lnTo>
                    <a:pt x="61" y="426"/>
                  </a:lnTo>
                  <a:lnTo>
                    <a:pt x="55" y="426"/>
                  </a:lnTo>
                  <a:lnTo>
                    <a:pt x="49" y="427"/>
                  </a:lnTo>
                  <a:lnTo>
                    <a:pt x="44" y="427"/>
                  </a:lnTo>
                  <a:lnTo>
                    <a:pt x="38" y="427"/>
                  </a:lnTo>
                  <a:lnTo>
                    <a:pt x="32" y="427"/>
                  </a:lnTo>
                  <a:lnTo>
                    <a:pt x="32" y="381"/>
                  </a:lnTo>
                  <a:lnTo>
                    <a:pt x="32" y="308"/>
                  </a:lnTo>
                  <a:lnTo>
                    <a:pt x="32" y="239"/>
                  </a:lnTo>
                  <a:lnTo>
                    <a:pt x="32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2" name="Rectangle 46"/>
            <p:cNvSpPr>
              <a:spLocks noChangeArrowheads="1"/>
            </p:cNvSpPr>
            <p:nvPr/>
          </p:nvSpPr>
          <p:spPr bwMode="auto">
            <a:xfrm>
              <a:off x="4409213" y="3993520"/>
              <a:ext cx="310423" cy="127321"/>
            </a:xfrm>
            <a:prstGeom prst="rect">
              <a:avLst/>
            </a:pr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3" name="Rectangle 47"/>
            <p:cNvSpPr>
              <a:spLocks noChangeArrowheads="1"/>
            </p:cNvSpPr>
            <p:nvPr/>
          </p:nvSpPr>
          <p:spPr bwMode="auto">
            <a:xfrm>
              <a:off x="4410569" y="3994874"/>
              <a:ext cx="28467" cy="12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4" name="Rectangle 48"/>
            <p:cNvSpPr>
              <a:spLocks noChangeArrowheads="1"/>
            </p:cNvSpPr>
            <p:nvPr/>
          </p:nvSpPr>
          <p:spPr bwMode="auto">
            <a:xfrm>
              <a:off x="4409213" y="4030091"/>
              <a:ext cx="310423" cy="108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5" name="Rectangle 49"/>
            <p:cNvSpPr>
              <a:spLocks noChangeArrowheads="1"/>
            </p:cNvSpPr>
            <p:nvPr/>
          </p:nvSpPr>
          <p:spPr bwMode="auto">
            <a:xfrm>
              <a:off x="4409213" y="4072080"/>
              <a:ext cx="310423" cy="108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6" name="Freeform 50"/>
            <p:cNvSpPr>
              <a:spLocks/>
            </p:cNvSpPr>
            <p:nvPr/>
          </p:nvSpPr>
          <p:spPr bwMode="auto">
            <a:xfrm>
              <a:off x="4390235" y="3894643"/>
              <a:ext cx="352445" cy="98877"/>
            </a:xfrm>
            <a:custGeom>
              <a:avLst/>
              <a:gdLst>
                <a:gd name="T0" fmla="*/ 521 w 521"/>
                <a:gd name="T1" fmla="*/ 126 h 146"/>
                <a:gd name="T2" fmla="*/ 521 w 521"/>
                <a:gd name="T3" fmla="*/ 21 h 146"/>
                <a:gd name="T4" fmla="*/ 517 w 521"/>
                <a:gd name="T5" fmla="*/ 9 h 146"/>
                <a:gd name="T6" fmla="*/ 510 w 521"/>
                <a:gd name="T7" fmla="*/ 2 h 146"/>
                <a:gd name="T8" fmla="*/ 503 w 521"/>
                <a:gd name="T9" fmla="*/ 0 h 146"/>
                <a:gd name="T10" fmla="*/ 500 w 521"/>
                <a:gd name="T11" fmla="*/ 0 h 146"/>
                <a:gd name="T12" fmla="*/ 21 w 521"/>
                <a:gd name="T13" fmla="*/ 0 h 146"/>
                <a:gd name="T14" fmla="*/ 9 w 521"/>
                <a:gd name="T15" fmla="*/ 4 h 146"/>
                <a:gd name="T16" fmla="*/ 2 w 521"/>
                <a:gd name="T17" fmla="*/ 11 h 146"/>
                <a:gd name="T18" fmla="*/ 0 w 521"/>
                <a:gd name="T19" fmla="*/ 17 h 146"/>
                <a:gd name="T20" fmla="*/ 0 w 521"/>
                <a:gd name="T21" fmla="*/ 21 h 146"/>
                <a:gd name="T22" fmla="*/ 0 w 521"/>
                <a:gd name="T23" fmla="*/ 126 h 146"/>
                <a:gd name="T24" fmla="*/ 0 w 521"/>
                <a:gd name="T25" fmla="*/ 129 h 146"/>
                <a:gd name="T26" fmla="*/ 2 w 521"/>
                <a:gd name="T27" fmla="*/ 136 h 146"/>
                <a:gd name="T28" fmla="*/ 9 w 521"/>
                <a:gd name="T29" fmla="*/ 143 h 146"/>
                <a:gd name="T30" fmla="*/ 21 w 521"/>
                <a:gd name="T31" fmla="*/ 146 h 146"/>
                <a:gd name="T32" fmla="*/ 500 w 521"/>
                <a:gd name="T33" fmla="*/ 146 h 146"/>
                <a:gd name="T34" fmla="*/ 503 w 521"/>
                <a:gd name="T35" fmla="*/ 146 h 146"/>
                <a:gd name="T36" fmla="*/ 510 w 521"/>
                <a:gd name="T37" fmla="*/ 144 h 146"/>
                <a:gd name="T38" fmla="*/ 517 w 521"/>
                <a:gd name="T39" fmla="*/ 137 h 146"/>
                <a:gd name="T40" fmla="*/ 521 w 521"/>
                <a:gd name="T41" fmla="*/ 126 h 1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6"/>
                <a:gd name="T65" fmla="*/ 521 w 521"/>
                <a:gd name="T66" fmla="*/ 146 h 1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6">
                  <a:moveTo>
                    <a:pt x="521" y="126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4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2" y="136"/>
                  </a:lnTo>
                  <a:lnTo>
                    <a:pt x="9" y="143"/>
                  </a:lnTo>
                  <a:lnTo>
                    <a:pt x="21" y="146"/>
                  </a:lnTo>
                  <a:lnTo>
                    <a:pt x="500" y="146"/>
                  </a:lnTo>
                  <a:lnTo>
                    <a:pt x="503" y="146"/>
                  </a:lnTo>
                  <a:lnTo>
                    <a:pt x="510" y="144"/>
                  </a:lnTo>
                  <a:lnTo>
                    <a:pt x="517" y="137"/>
                  </a:lnTo>
                  <a:lnTo>
                    <a:pt x="521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7" name="Freeform 51"/>
            <p:cNvSpPr>
              <a:spLocks/>
            </p:cNvSpPr>
            <p:nvPr/>
          </p:nvSpPr>
          <p:spPr bwMode="auto">
            <a:xfrm>
              <a:off x="4390235" y="4120841"/>
              <a:ext cx="352445" cy="98877"/>
            </a:xfrm>
            <a:custGeom>
              <a:avLst/>
              <a:gdLst>
                <a:gd name="T0" fmla="*/ 521 w 521"/>
                <a:gd name="T1" fmla="*/ 124 h 145"/>
                <a:gd name="T2" fmla="*/ 521 w 521"/>
                <a:gd name="T3" fmla="*/ 21 h 145"/>
                <a:gd name="T4" fmla="*/ 517 w 521"/>
                <a:gd name="T5" fmla="*/ 9 h 145"/>
                <a:gd name="T6" fmla="*/ 510 w 521"/>
                <a:gd name="T7" fmla="*/ 2 h 145"/>
                <a:gd name="T8" fmla="*/ 503 w 521"/>
                <a:gd name="T9" fmla="*/ 0 h 145"/>
                <a:gd name="T10" fmla="*/ 500 w 521"/>
                <a:gd name="T11" fmla="*/ 0 h 145"/>
                <a:gd name="T12" fmla="*/ 21 w 521"/>
                <a:gd name="T13" fmla="*/ 0 h 145"/>
                <a:gd name="T14" fmla="*/ 9 w 521"/>
                <a:gd name="T15" fmla="*/ 3 h 145"/>
                <a:gd name="T16" fmla="*/ 2 w 521"/>
                <a:gd name="T17" fmla="*/ 10 h 145"/>
                <a:gd name="T18" fmla="*/ 0 w 521"/>
                <a:gd name="T19" fmla="*/ 17 h 145"/>
                <a:gd name="T20" fmla="*/ 0 w 521"/>
                <a:gd name="T21" fmla="*/ 21 h 145"/>
                <a:gd name="T22" fmla="*/ 0 w 521"/>
                <a:gd name="T23" fmla="*/ 124 h 145"/>
                <a:gd name="T24" fmla="*/ 0 w 521"/>
                <a:gd name="T25" fmla="*/ 128 h 145"/>
                <a:gd name="T26" fmla="*/ 2 w 521"/>
                <a:gd name="T27" fmla="*/ 135 h 145"/>
                <a:gd name="T28" fmla="*/ 9 w 521"/>
                <a:gd name="T29" fmla="*/ 142 h 145"/>
                <a:gd name="T30" fmla="*/ 21 w 521"/>
                <a:gd name="T31" fmla="*/ 145 h 145"/>
                <a:gd name="T32" fmla="*/ 500 w 521"/>
                <a:gd name="T33" fmla="*/ 145 h 145"/>
                <a:gd name="T34" fmla="*/ 503 w 521"/>
                <a:gd name="T35" fmla="*/ 145 h 145"/>
                <a:gd name="T36" fmla="*/ 510 w 521"/>
                <a:gd name="T37" fmla="*/ 143 h 145"/>
                <a:gd name="T38" fmla="*/ 517 w 521"/>
                <a:gd name="T39" fmla="*/ 136 h 145"/>
                <a:gd name="T40" fmla="*/ 521 w 521"/>
                <a:gd name="T41" fmla="*/ 124 h 1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5"/>
                <a:gd name="T65" fmla="*/ 521 w 521"/>
                <a:gd name="T66" fmla="*/ 145 h 1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5">
                  <a:moveTo>
                    <a:pt x="521" y="124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3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9" y="142"/>
                  </a:lnTo>
                  <a:lnTo>
                    <a:pt x="21" y="145"/>
                  </a:lnTo>
                  <a:lnTo>
                    <a:pt x="500" y="145"/>
                  </a:lnTo>
                  <a:lnTo>
                    <a:pt x="503" y="145"/>
                  </a:lnTo>
                  <a:lnTo>
                    <a:pt x="510" y="143"/>
                  </a:lnTo>
                  <a:lnTo>
                    <a:pt x="517" y="136"/>
                  </a:lnTo>
                  <a:lnTo>
                    <a:pt x="521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8" name="Freeform 52"/>
            <p:cNvSpPr>
              <a:spLocks/>
            </p:cNvSpPr>
            <p:nvPr/>
          </p:nvSpPr>
          <p:spPr bwMode="auto">
            <a:xfrm>
              <a:off x="4411924" y="3993520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59" name="Rectangle 53"/>
            <p:cNvSpPr>
              <a:spLocks noChangeArrowheads="1"/>
            </p:cNvSpPr>
            <p:nvPr/>
          </p:nvSpPr>
          <p:spPr bwMode="auto">
            <a:xfrm>
              <a:off x="4401080" y="3993520"/>
              <a:ext cx="21689" cy="127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0" name="Freeform 54"/>
            <p:cNvSpPr>
              <a:spLocks/>
            </p:cNvSpPr>
            <p:nvPr/>
          </p:nvSpPr>
          <p:spPr bwMode="auto">
            <a:xfrm>
              <a:off x="4720992" y="3993520"/>
              <a:ext cx="1356" cy="12732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1" name="Rectangle 55"/>
            <p:cNvSpPr>
              <a:spLocks noChangeArrowheads="1"/>
            </p:cNvSpPr>
            <p:nvPr/>
          </p:nvSpPr>
          <p:spPr bwMode="auto">
            <a:xfrm>
              <a:off x="4710147" y="3993520"/>
              <a:ext cx="21689" cy="127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2" name="Freeform 56"/>
            <p:cNvSpPr>
              <a:spLocks/>
            </p:cNvSpPr>
            <p:nvPr/>
          </p:nvSpPr>
          <p:spPr bwMode="auto">
            <a:xfrm>
              <a:off x="4411924" y="4119487"/>
              <a:ext cx="332112" cy="78560"/>
            </a:xfrm>
            <a:custGeom>
              <a:avLst/>
              <a:gdLst>
                <a:gd name="T0" fmla="*/ 491 w 491"/>
                <a:gd name="T1" fmla="*/ 100 h 116"/>
                <a:gd name="T2" fmla="*/ 491 w 491"/>
                <a:gd name="T3" fmla="*/ 17 h 116"/>
                <a:gd name="T4" fmla="*/ 487 w 491"/>
                <a:gd name="T5" fmla="*/ 7 h 116"/>
                <a:gd name="T6" fmla="*/ 481 w 491"/>
                <a:gd name="T7" fmla="*/ 2 h 116"/>
                <a:gd name="T8" fmla="*/ 474 w 491"/>
                <a:gd name="T9" fmla="*/ 0 h 116"/>
                <a:gd name="T10" fmla="*/ 470 w 491"/>
                <a:gd name="T11" fmla="*/ 0 h 116"/>
                <a:gd name="T12" fmla="*/ 21 w 491"/>
                <a:gd name="T13" fmla="*/ 0 h 116"/>
                <a:gd name="T14" fmla="*/ 9 w 491"/>
                <a:gd name="T15" fmla="*/ 2 h 116"/>
                <a:gd name="T16" fmla="*/ 3 w 491"/>
                <a:gd name="T17" fmla="*/ 8 h 116"/>
                <a:gd name="T18" fmla="*/ 0 w 491"/>
                <a:gd name="T19" fmla="*/ 15 h 116"/>
                <a:gd name="T20" fmla="*/ 0 w 491"/>
                <a:gd name="T21" fmla="*/ 17 h 116"/>
                <a:gd name="T22" fmla="*/ 0 w 491"/>
                <a:gd name="T23" fmla="*/ 100 h 116"/>
                <a:gd name="T24" fmla="*/ 0 w 491"/>
                <a:gd name="T25" fmla="*/ 102 h 116"/>
                <a:gd name="T26" fmla="*/ 3 w 491"/>
                <a:gd name="T27" fmla="*/ 108 h 116"/>
                <a:gd name="T28" fmla="*/ 9 w 491"/>
                <a:gd name="T29" fmla="*/ 114 h 116"/>
                <a:gd name="T30" fmla="*/ 21 w 491"/>
                <a:gd name="T31" fmla="*/ 116 h 116"/>
                <a:gd name="T32" fmla="*/ 470 w 491"/>
                <a:gd name="T33" fmla="*/ 116 h 116"/>
                <a:gd name="T34" fmla="*/ 474 w 491"/>
                <a:gd name="T35" fmla="*/ 116 h 116"/>
                <a:gd name="T36" fmla="*/ 481 w 491"/>
                <a:gd name="T37" fmla="*/ 114 h 116"/>
                <a:gd name="T38" fmla="*/ 487 w 491"/>
                <a:gd name="T39" fmla="*/ 109 h 116"/>
                <a:gd name="T40" fmla="*/ 491 w 491"/>
                <a:gd name="T41" fmla="*/ 100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1"/>
                <a:gd name="T64" fmla="*/ 0 h 116"/>
                <a:gd name="T65" fmla="*/ 491 w 491"/>
                <a:gd name="T66" fmla="*/ 116 h 1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1" h="116">
                  <a:moveTo>
                    <a:pt x="491" y="100"/>
                  </a:moveTo>
                  <a:lnTo>
                    <a:pt x="491" y="17"/>
                  </a:lnTo>
                  <a:lnTo>
                    <a:pt x="487" y="7"/>
                  </a:lnTo>
                  <a:lnTo>
                    <a:pt x="481" y="2"/>
                  </a:lnTo>
                  <a:lnTo>
                    <a:pt x="474" y="0"/>
                  </a:lnTo>
                  <a:lnTo>
                    <a:pt x="470" y="0"/>
                  </a:lnTo>
                  <a:lnTo>
                    <a:pt x="21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8"/>
                  </a:lnTo>
                  <a:lnTo>
                    <a:pt x="9" y="114"/>
                  </a:lnTo>
                  <a:lnTo>
                    <a:pt x="21" y="116"/>
                  </a:lnTo>
                  <a:lnTo>
                    <a:pt x="470" y="116"/>
                  </a:lnTo>
                  <a:lnTo>
                    <a:pt x="474" y="116"/>
                  </a:lnTo>
                  <a:lnTo>
                    <a:pt x="481" y="114"/>
                  </a:lnTo>
                  <a:lnTo>
                    <a:pt x="487" y="109"/>
                  </a:lnTo>
                  <a:lnTo>
                    <a:pt x="491" y="100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3" name="Freeform 57"/>
            <p:cNvSpPr>
              <a:spLocks noEditPoints="1"/>
            </p:cNvSpPr>
            <p:nvPr/>
          </p:nvSpPr>
          <p:spPr bwMode="auto">
            <a:xfrm>
              <a:off x="4379391" y="4110005"/>
              <a:ext cx="374134" cy="120549"/>
            </a:xfrm>
            <a:custGeom>
              <a:avLst/>
              <a:gdLst>
                <a:gd name="T0" fmla="*/ 37 w 553"/>
                <a:gd name="T1" fmla="*/ 0 h 177"/>
                <a:gd name="T2" fmla="*/ 28 w 553"/>
                <a:gd name="T3" fmla="*/ 1 h 177"/>
                <a:gd name="T4" fmla="*/ 21 w 553"/>
                <a:gd name="T5" fmla="*/ 2 h 177"/>
                <a:gd name="T6" fmla="*/ 15 w 553"/>
                <a:gd name="T7" fmla="*/ 6 h 177"/>
                <a:gd name="T8" fmla="*/ 10 w 553"/>
                <a:gd name="T9" fmla="*/ 9 h 177"/>
                <a:gd name="T10" fmla="*/ 5 w 553"/>
                <a:gd name="T11" fmla="*/ 17 h 177"/>
                <a:gd name="T12" fmla="*/ 1 w 553"/>
                <a:gd name="T13" fmla="*/ 25 h 177"/>
                <a:gd name="T14" fmla="*/ 0 w 553"/>
                <a:gd name="T15" fmla="*/ 32 h 177"/>
                <a:gd name="T16" fmla="*/ 0 w 553"/>
                <a:gd name="T17" fmla="*/ 37 h 177"/>
                <a:gd name="T18" fmla="*/ 0 w 553"/>
                <a:gd name="T19" fmla="*/ 140 h 177"/>
                <a:gd name="T20" fmla="*/ 0 w 553"/>
                <a:gd name="T21" fmla="*/ 144 h 177"/>
                <a:gd name="T22" fmla="*/ 1 w 553"/>
                <a:gd name="T23" fmla="*/ 151 h 177"/>
                <a:gd name="T24" fmla="*/ 5 w 553"/>
                <a:gd name="T25" fmla="*/ 159 h 177"/>
                <a:gd name="T26" fmla="*/ 10 w 553"/>
                <a:gd name="T27" fmla="*/ 167 h 177"/>
                <a:gd name="T28" fmla="*/ 15 w 553"/>
                <a:gd name="T29" fmla="*/ 170 h 177"/>
                <a:gd name="T30" fmla="*/ 21 w 553"/>
                <a:gd name="T31" fmla="*/ 174 h 177"/>
                <a:gd name="T32" fmla="*/ 28 w 553"/>
                <a:gd name="T33" fmla="*/ 176 h 177"/>
                <a:gd name="T34" fmla="*/ 37 w 553"/>
                <a:gd name="T35" fmla="*/ 177 h 177"/>
                <a:gd name="T36" fmla="*/ 516 w 553"/>
                <a:gd name="T37" fmla="*/ 177 h 177"/>
                <a:gd name="T38" fmla="*/ 522 w 553"/>
                <a:gd name="T39" fmla="*/ 177 h 177"/>
                <a:gd name="T40" fmla="*/ 527 w 553"/>
                <a:gd name="T41" fmla="*/ 175 h 177"/>
                <a:gd name="T42" fmla="*/ 533 w 553"/>
                <a:gd name="T43" fmla="*/ 173 h 177"/>
                <a:gd name="T44" fmla="*/ 540 w 553"/>
                <a:gd name="T45" fmla="*/ 169 h 177"/>
                <a:gd name="T46" fmla="*/ 545 w 553"/>
                <a:gd name="T47" fmla="*/ 164 h 177"/>
                <a:gd name="T48" fmla="*/ 549 w 553"/>
                <a:gd name="T49" fmla="*/ 158 h 177"/>
                <a:gd name="T50" fmla="*/ 552 w 553"/>
                <a:gd name="T51" fmla="*/ 150 h 177"/>
                <a:gd name="T52" fmla="*/ 553 w 553"/>
                <a:gd name="T53" fmla="*/ 140 h 177"/>
                <a:gd name="T54" fmla="*/ 553 w 553"/>
                <a:gd name="T55" fmla="*/ 37 h 177"/>
                <a:gd name="T56" fmla="*/ 552 w 553"/>
                <a:gd name="T57" fmla="*/ 28 h 177"/>
                <a:gd name="T58" fmla="*/ 549 w 553"/>
                <a:gd name="T59" fmla="*/ 19 h 177"/>
                <a:gd name="T60" fmla="*/ 545 w 553"/>
                <a:gd name="T61" fmla="*/ 13 h 177"/>
                <a:gd name="T62" fmla="*/ 540 w 553"/>
                <a:gd name="T63" fmla="*/ 8 h 177"/>
                <a:gd name="T64" fmla="*/ 533 w 553"/>
                <a:gd name="T65" fmla="*/ 4 h 177"/>
                <a:gd name="T66" fmla="*/ 527 w 553"/>
                <a:gd name="T67" fmla="*/ 2 h 177"/>
                <a:gd name="T68" fmla="*/ 522 w 553"/>
                <a:gd name="T69" fmla="*/ 0 h 177"/>
                <a:gd name="T70" fmla="*/ 516 w 553"/>
                <a:gd name="T71" fmla="*/ 0 h 177"/>
                <a:gd name="T72" fmla="*/ 37 w 553"/>
                <a:gd name="T73" fmla="*/ 0 h 177"/>
                <a:gd name="T74" fmla="*/ 37 w 553"/>
                <a:gd name="T75" fmla="*/ 145 h 177"/>
                <a:gd name="T76" fmla="*/ 36 w 553"/>
                <a:gd name="T77" fmla="*/ 145 h 177"/>
                <a:gd name="T78" fmla="*/ 33 w 553"/>
                <a:gd name="T79" fmla="*/ 144 h 177"/>
                <a:gd name="T80" fmla="*/ 32 w 553"/>
                <a:gd name="T81" fmla="*/ 143 h 177"/>
                <a:gd name="T82" fmla="*/ 31 w 553"/>
                <a:gd name="T83" fmla="*/ 140 h 177"/>
                <a:gd name="T84" fmla="*/ 31 w 553"/>
                <a:gd name="T85" fmla="*/ 37 h 177"/>
                <a:gd name="T86" fmla="*/ 32 w 553"/>
                <a:gd name="T87" fmla="*/ 33 h 177"/>
                <a:gd name="T88" fmla="*/ 33 w 553"/>
                <a:gd name="T89" fmla="*/ 32 h 177"/>
                <a:gd name="T90" fmla="*/ 36 w 553"/>
                <a:gd name="T91" fmla="*/ 31 h 177"/>
                <a:gd name="T92" fmla="*/ 37 w 553"/>
                <a:gd name="T93" fmla="*/ 31 h 177"/>
                <a:gd name="T94" fmla="*/ 516 w 553"/>
                <a:gd name="T95" fmla="*/ 31 h 177"/>
                <a:gd name="T96" fmla="*/ 518 w 553"/>
                <a:gd name="T97" fmla="*/ 32 h 177"/>
                <a:gd name="T98" fmla="*/ 520 w 553"/>
                <a:gd name="T99" fmla="*/ 33 h 177"/>
                <a:gd name="T100" fmla="*/ 520 w 553"/>
                <a:gd name="T101" fmla="*/ 36 h 177"/>
                <a:gd name="T102" fmla="*/ 520 w 553"/>
                <a:gd name="T103" fmla="*/ 37 h 177"/>
                <a:gd name="T104" fmla="*/ 520 w 553"/>
                <a:gd name="T105" fmla="*/ 140 h 177"/>
                <a:gd name="T106" fmla="*/ 520 w 553"/>
                <a:gd name="T107" fmla="*/ 141 h 177"/>
                <a:gd name="T108" fmla="*/ 519 w 553"/>
                <a:gd name="T109" fmla="*/ 144 h 177"/>
                <a:gd name="T110" fmla="*/ 518 w 553"/>
                <a:gd name="T111" fmla="*/ 145 h 177"/>
                <a:gd name="T112" fmla="*/ 515 w 553"/>
                <a:gd name="T113" fmla="*/ 145 h 177"/>
                <a:gd name="T114" fmla="*/ 37 w 553"/>
                <a:gd name="T115" fmla="*/ 145 h 1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7"/>
                <a:gd name="T176" fmla="*/ 553 w 553"/>
                <a:gd name="T177" fmla="*/ 177 h 17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7">
                  <a:moveTo>
                    <a:pt x="37" y="0"/>
                  </a:moveTo>
                  <a:lnTo>
                    <a:pt x="28" y="1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0" y="9"/>
                  </a:lnTo>
                  <a:lnTo>
                    <a:pt x="5" y="17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1" y="151"/>
                  </a:lnTo>
                  <a:lnTo>
                    <a:pt x="5" y="159"/>
                  </a:lnTo>
                  <a:lnTo>
                    <a:pt x="10" y="167"/>
                  </a:lnTo>
                  <a:lnTo>
                    <a:pt x="15" y="170"/>
                  </a:lnTo>
                  <a:lnTo>
                    <a:pt x="21" y="174"/>
                  </a:lnTo>
                  <a:lnTo>
                    <a:pt x="28" y="176"/>
                  </a:lnTo>
                  <a:lnTo>
                    <a:pt x="37" y="177"/>
                  </a:lnTo>
                  <a:lnTo>
                    <a:pt x="516" y="177"/>
                  </a:lnTo>
                  <a:lnTo>
                    <a:pt x="522" y="177"/>
                  </a:lnTo>
                  <a:lnTo>
                    <a:pt x="527" y="175"/>
                  </a:lnTo>
                  <a:lnTo>
                    <a:pt x="533" y="173"/>
                  </a:lnTo>
                  <a:lnTo>
                    <a:pt x="540" y="169"/>
                  </a:lnTo>
                  <a:lnTo>
                    <a:pt x="545" y="164"/>
                  </a:lnTo>
                  <a:lnTo>
                    <a:pt x="549" y="158"/>
                  </a:lnTo>
                  <a:lnTo>
                    <a:pt x="552" y="150"/>
                  </a:lnTo>
                  <a:lnTo>
                    <a:pt x="553" y="140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19"/>
                  </a:lnTo>
                  <a:lnTo>
                    <a:pt x="545" y="13"/>
                  </a:lnTo>
                  <a:lnTo>
                    <a:pt x="540" y="8"/>
                  </a:lnTo>
                  <a:lnTo>
                    <a:pt x="533" y="4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5"/>
                  </a:moveTo>
                  <a:lnTo>
                    <a:pt x="36" y="145"/>
                  </a:lnTo>
                  <a:lnTo>
                    <a:pt x="33" y="144"/>
                  </a:lnTo>
                  <a:lnTo>
                    <a:pt x="32" y="143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3"/>
                  </a:lnTo>
                  <a:lnTo>
                    <a:pt x="33" y="32"/>
                  </a:lnTo>
                  <a:lnTo>
                    <a:pt x="36" y="31"/>
                  </a:lnTo>
                  <a:lnTo>
                    <a:pt x="37" y="31"/>
                  </a:lnTo>
                  <a:lnTo>
                    <a:pt x="516" y="31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0"/>
                  </a:lnTo>
                  <a:lnTo>
                    <a:pt x="520" y="141"/>
                  </a:lnTo>
                  <a:lnTo>
                    <a:pt x="519" y="144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3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4" name="Freeform 58"/>
            <p:cNvSpPr>
              <a:spLocks/>
            </p:cNvSpPr>
            <p:nvPr/>
          </p:nvSpPr>
          <p:spPr bwMode="auto">
            <a:xfrm>
              <a:off x="4411924" y="3914960"/>
              <a:ext cx="336178" cy="81269"/>
            </a:xfrm>
            <a:custGeom>
              <a:avLst/>
              <a:gdLst>
                <a:gd name="T0" fmla="*/ 496 w 496"/>
                <a:gd name="T1" fmla="*/ 103 h 120"/>
                <a:gd name="T2" fmla="*/ 496 w 496"/>
                <a:gd name="T3" fmla="*/ 17 h 120"/>
                <a:gd name="T4" fmla="*/ 492 w 496"/>
                <a:gd name="T5" fmla="*/ 7 h 120"/>
                <a:gd name="T6" fmla="*/ 485 w 496"/>
                <a:gd name="T7" fmla="*/ 2 h 120"/>
                <a:gd name="T8" fmla="*/ 478 w 496"/>
                <a:gd name="T9" fmla="*/ 0 h 120"/>
                <a:gd name="T10" fmla="*/ 475 w 496"/>
                <a:gd name="T11" fmla="*/ 0 h 120"/>
                <a:gd name="T12" fmla="*/ 22 w 496"/>
                <a:gd name="T13" fmla="*/ 0 h 120"/>
                <a:gd name="T14" fmla="*/ 9 w 496"/>
                <a:gd name="T15" fmla="*/ 2 h 120"/>
                <a:gd name="T16" fmla="*/ 3 w 496"/>
                <a:gd name="T17" fmla="*/ 8 h 120"/>
                <a:gd name="T18" fmla="*/ 0 w 496"/>
                <a:gd name="T19" fmla="*/ 15 h 120"/>
                <a:gd name="T20" fmla="*/ 0 w 496"/>
                <a:gd name="T21" fmla="*/ 17 h 120"/>
                <a:gd name="T22" fmla="*/ 0 w 496"/>
                <a:gd name="T23" fmla="*/ 103 h 120"/>
                <a:gd name="T24" fmla="*/ 0 w 496"/>
                <a:gd name="T25" fmla="*/ 105 h 120"/>
                <a:gd name="T26" fmla="*/ 3 w 496"/>
                <a:gd name="T27" fmla="*/ 111 h 120"/>
                <a:gd name="T28" fmla="*/ 9 w 496"/>
                <a:gd name="T29" fmla="*/ 118 h 120"/>
                <a:gd name="T30" fmla="*/ 22 w 496"/>
                <a:gd name="T31" fmla="*/ 120 h 120"/>
                <a:gd name="T32" fmla="*/ 475 w 496"/>
                <a:gd name="T33" fmla="*/ 120 h 120"/>
                <a:gd name="T34" fmla="*/ 478 w 496"/>
                <a:gd name="T35" fmla="*/ 120 h 120"/>
                <a:gd name="T36" fmla="*/ 485 w 496"/>
                <a:gd name="T37" fmla="*/ 118 h 120"/>
                <a:gd name="T38" fmla="*/ 492 w 496"/>
                <a:gd name="T39" fmla="*/ 113 h 120"/>
                <a:gd name="T40" fmla="*/ 496 w 496"/>
                <a:gd name="T41" fmla="*/ 103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6"/>
                <a:gd name="T64" fmla="*/ 0 h 120"/>
                <a:gd name="T65" fmla="*/ 496 w 496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6" h="120">
                  <a:moveTo>
                    <a:pt x="496" y="103"/>
                  </a:moveTo>
                  <a:lnTo>
                    <a:pt x="496" y="17"/>
                  </a:lnTo>
                  <a:lnTo>
                    <a:pt x="492" y="7"/>
                  </a:lnTo>
                  <a:lnTo>
                    <a:pt x="485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22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3" y="111"/>
                  </a:lnTo>
                  <a:lnTo>
                    <a:pt x="9" y="118"/>
                  </a:lnTo>
                  <a:lnTo>
                    <a:pt x="22" y="120"/>
                  </a:lnTo>
                  <a:lnTo>
                    <a:pt x="475" y="120"/>
                  </a:lnTo>
                  <a:lnTo>
                    <a:pt x="478" y="120"/>
                  </a:lnTo>
                  <a:lnTo>
                    <a:pt x="485" y="118"/>
                  </a:lnTo>
                  <a:lnTo>
                    <a:pt x="492" y="113"/>
                  </a:lnTo>
                  <a:lnTo>
                    <a:pt x="496" y="103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65" name="Freeform 59"/>
            <p:cNvSpPr>
              <a:spLocks noEditPoints="1"/>
            </p:cNvSpPr>
            <p:nvPr/>
          </p:nvSpPr>
          <p:spPr bwMode="auto">
            <a:xfrm>
              <a:off x="4379391" y="3883807"/>
              <a:ext cx="374134" cy="120549"/>
            </a:xfrm>
            <a:custGeom>
              <a:avLst/>
              <a:gdLst>
                <a:gd name="T0" fmla="*/ 37 w 553"/>
                <a:gd name="T1" fmla="*/ 0 h 178"/>
                <a:gd name="T2" fmla="*/ 28 w 553"/>
                <a:gd name="T3" fmla="*/ 1 h 178"/>
                <a:gd name="T4" fmla="*/ 21 w 553"/>
                <a:gd name="T5" fmla="*/ 3 h 178"/>
                <a:gd name="T6" fmla="*/ 15 w 553"/>
                <a:gd name="T7" fmla="*/ 7 h 178"/>
                <a:gd name="T8" fmla="*/ 10 w 553"/>
                <a:gd name="T9" fmla="*/ 10 h 178"/>
                <a:gd name="T10" fmla="*/ 5 w 553"/>
                <a:gd name="T11" fmla="*/ 18 h 178"/>
                <a:gd name="T12" fmla="*/ 1 w 553"/>
                <a:gd name="T13" fmla="*/ 27 h 178"/>
                <a:gd name="T14" fmla="*/ 0 w 553"/>
                <a:gd name="T15" fmla="*/ 33 h 178"/>
                <a:gd name="T16" fmla="*/ 0 w 553"/>
                <a:gd name="T17" fmla="*/ 37 h 178"/>
                <a:gd name="T18" fmla="*/ 0 w 553"/>
                <a:gd name="T19" fmla="*/ 142 h 178"/>
                <a:gd name="T20" fmla="*/ 0 w 553"/>
                <a:gd name="T21" fmla="*/ 145 h 178"/>
                <a:gd name="T22" fmla="*/ 1 w 553"/>
                <a:gd name="T23" fmla="*/ 152 h 178"/>
                <a:gd name="T24" fmla="*/ 5 w 553"/>
                <a:gd name="T25" fmla="*/ 160 h 178"/>
                <a:gd name="T26" fmla="*/ 10 w 553"/>
                <a:gd name="T27" fmla="*/ 168 h 178"/>
                <a:gd name="T28" fmla="*/ 15 w 553"/>
                <a:gd name="T29" fmla="*/ 172 h 178"/>
                <a:gd name="T30" fmla="*/ 21 w 553"/>
                <a:gd name="T31" fmla="*/ 175 h 178"/>
                <a:gd name="T32" fmla="*/ 28 w 553"/>
                <a:gd name="T33" fmla="*/ 177 h 178"/>
                <a:gd name="T34" fmla="*/ 37 w 553"/>
                <a:gd name="T35" fmla="*/ 178 h 178"/>
                <a:gd name="T36" fmla="*/ 516 w 553"/>
                <a:gd name="T37" fmla="*/ 178 h 178"/>
                <a:gd name="T38" fmla="*/ 522 w 553"/>
                <a:gd name="T39" fmla="*/ 178 h 178"/>
                <a:gd name="T40" fmla="*/ 527 w 553"/>
                <a:gd name="T41" fmla="*/ 176 h 178"/>
                <a:gd name="T42" fmla="*/ 533 w 553"/>
                <a:gd name="T43" fmla="*/ 174 h 178"/>
                <a:gd name="T44" fmla="*/ 540 w 553"/>
                <a:gd name="T45" fmla="*/ 170 h 178"/>
                <a:gd name="T46" fmla="*/ 545 w 553"/>
                <a:gd name="T47" fmla="*/ 165 h 178"/>
                <a:gd name="T48" fmla="*/ 549 w 553"/>
                <a:gd name="T49" fmla="*/ 159 h 178"/>
                <a:gd name="T50" fmla="*/ 552 w 553"/>
                <a:gd name="T51" fmla="*/ 151 h 178"/>
                <a:gd name="T52" fmla="*/ 553 w 553"/>
                <a:gd name="T53" fmla="*/ 142 h 178"/>
                <a:gd name="T54" fmla="*/ 553 w 553"/>
                <a:gd name="T55" fmla="*/ 37 h 178"/>
                <a:gd name="T56" fmla="*/ 552 w 553"/>
                <a:gd name="T57" fmla="*/ 28 h 178"/>
                <a:gd name="T58" fmla="*/ 549 w 553"/>
                <a:gd name="T59" fmla="*/ 20 h 178"/>
                <a:gd name="T60" fmla="*/ 545 w 553"/>
                <a:gd name="T61" fmla="*/ 14 h 178"/>
                <a:gd name="T62" fmla="*/ 540 w 553"/>
                <a:gd name="T63" fmla="*/ 8 h 178"/>
                <a:gd name="T64" fmla="*/ 533 w 553"/>
                <a:gd name="T65" fmla="*/ 5 h 178"/>
                <a:gd name="T66" fmla="*/ 527 w 553"/>
                <a:gd name="T67" fmla="*/ 2 h 178"/>
                <a:gd name="T68" fmla="*/ 522 w 553"/>
                <a:gd name="T69" fmla="*/ 0 h 178"/>
                <a:gd name="T70" fmla="*/ 516 w 553"/>
                <a:gd name="T71" fmla="*/ 0 h 178"/>
                <a:gd name="T72" fmla="*/ 37 w 553"/>
                <a:gd name="T73" fmla="*/ 0 h 178"/>
                <a:gd name="T74" fmla="*/ 37 w 553"/>
                <a:gd name="T75" fmla="*/ 146 h 178"/>
                <a:gd name="T76" fmla="*/ 36 w 553"/>
                <a:gd name="T77" fmla="*/ 146 h 178"/>
                <a:gd name="T78" fmla="*/ 33 w 553"/>
                <a:gd name="T79" fmla="*/ 145 h 178"/>
                <a:gd name="T80" fmla="*/ 32 w 553"/>
                <a:gd name="T81" fmla="*/ 144 h 178"/>
                <a:gd name="T82" fmla="*/ 31 w 553"/>
                <a:gd name="T83" fmla="*/ 140 h 178"/>
                <a:gd name="T84" fmla="*/ 31 w 553"/>
                <a:gd name="T85" fmla="*/ 37 h 178"/>
                <a:gd name="T86" fmla="*/ 32 w 553"/>
                <a:gd name="T87" fmla="*/ 35 h 178"/>
                <a:gd name="T88" fmla="*/ 33 w 553"/>
                <a:gd name="T89" fmla="*/ 32 h 178"/>
                <a:gd name="T90" fmla="*/ 36 w 553"/>
                <a:gd name="T91" fmla="*/ 32 h 178"/>
                <a:gd name="T92" fmla="*/ 37 w 553"/>
                <a:gd name="T93" fmla="*/ 32 h 178"/>
                <a:gd name="T94" fmla="*/ 516 w 553"/>
                <a:gd name="T95" fmla="*/ 32 h 178"/>
                <a:gd name="T96" fmla="*/ 518 w 553"/>
                <a:gd name="T97" fmla="*/ 32 h 178"/>
                <a:gd name="T98" fmla="*/ 520 w 553"/>
                <a:gd name="T99" fmla="*/ 33 h 178"/>
                <a:gd name="T100" fmla="*/ 520 w 553"/>
                <a:gd name="T101" fmla="*/ 36 h 178"/>
                <a:gd name="T102" fmla="*/ 520 w 553"/>
                <a:gd name="T103" fmla="*/ 37 h 178"/>
                <a:gd name="T104" fmla="*/ 520 w 553"/>
                <a:gd name="T105" fmla="*/ 142 h 178"/>
                <a:gd name="T106" fmla="*/ 520 w 553"/>
                <a:gd name="T107" fmla="*/ 143 h 178"/>
                <a:gd name="T108" fmla="*/ 519 w 553"/>
                <a:gd name="T109" fmla="*/ 145 h 178"/>
                <a:gd name="T110" fmla="*/ 518 w 553"/>
                <a:gd name="T111" fmla="*/ 146 h 178"/>
                <a:gd name="T112" fmla="*/ 515 w 553"/>
                <a:gd name="T113" fmla="*/ 146 h 178"/>
                <a:gd name="T114" fmla="*/ 37 w 553"/>
                <a:gd name="T115" fmla="*/ 146 h 1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8"/>
                <a:gd name="T176" fmla="*/ 553 w 553"/>
                <a:gd name="T177" fmla="*/ 178 h 1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8">
                  <a:moveTo>
                    <a:pt x="37" y="0"/>
                  </a:moveTo>
                  <a:lnTo>
                    <a:pt x="28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5" y="18"/>
                  </a:lnTo>
                  <a:lnTo>
                    <a:pt x="1" y="27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1" y="152"/>
                  </a:lnTo>
                  <a:lnTo>
                    <a:pt x="5" y="160"/>
                  </a:lnTo>
                  <a:lnTo>
                    <a:pt x="10" y="168"/>
                  </a:lnTo>
                  <a:lnTo>
                    <a:pt x="15" y="172"/>
                  </a:lnTo>
                  <a:lnTo>
                    <a:pt x="21" y="175"/>
                  </a:lnTo>
                  <a:lnTo>
                    <a:pt x="28" y="177"/>
                  </a:lnTo>
                  <a:lnTo>
                    <a:pt x="37" y="178"/>
                  </a:lnTo>
                  <a:lnTo>
                    <a:pt x="516" y="178"/>
                  </a:lnTo>
                  <a:lnTo>
                    <a:pt x="522" y="178"/>
                  </a:lnTo>
                  <a:lnTo>
                    <a:pt x="527" y="176"/>
                  </a:lnTo>
                  <a:lnTo>
                    <a:pt x="533" y="174"/>
                  </a:lnTo>
                  <a:lnTo>
                    <a:pt x="540" y="170"/>
                  </a:lnTo>
                  <a:lnTo>
                    <a:pt x="545" y="165"/>
                  </a:lnTo>
                  <a:lnTo>
                    <a:pt x="549" y="159"/>
                  </a:lnTo>
                  <a:lnTo>
                    <a:pt x="552" y="151"/>
                  </a:lnTo>
                  <a:lnTo>
                    <a:pt x="553" y="142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20"/>
                  </a:lnTo>
                  <a:lnTo>
                    <a:pt x="545" y="14"/>
                  </a:lnTo>
                  <a:lnTo>
                    <a:pt x="540" y="8"/>
                  </a:lnTo>
                  <a:lnTo>
                    <a:pt x="533" y="5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6"/>
                  </a:moveTo>
                  <a:lnTo>
                    <a:pt x="36" y="146"/>
                  </a:lnTo>
                  <a:lnTo>
                    <a:pt x="33" y="145"/>
                  </a:lnTo>
                  <a:lnTo>
                    <a:pt x="32" y="144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5"/>
                  </a:lnTo>
                  <a:lnTo>
                    <a:pt x="33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516" y="32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2"/>
                  </a:lnTo>
                  <a:lnTo>
                    <a:pt x="520" y="143"/>
                  </a:lnTo>
                  <a:lnTo>
                    <a:pt x="519" y="145"/>
                  </a:lnTo>
                  <a:lnTo>
                    <a:pt x="518" y="146"/>
                  </a:lnTo>
                  <a:lnTo>
                    <a:pt x="515" y="146"/>
                  </a:lnTo>
                  <a:lnTo>
                    <a:pt x="37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</p:grpSp>
      <p:cxnSp>
        <p:nvCxnSpPr>
          <p:cNvPr id="187" name="Connecteur droit 186"/>
          <p:cNvCxnSpPr/>
          <p:nvPr/>
        </p:nvCxnSpPr>
        <p:spPr>
          <a:xfrm flipV="1">
            <a:off x="3466445" y="4365104"/>
            <a:ext cx="928688" cy="1588"/>
          </a:xfrm>
          <a:prstGeom prst="line">
            <a:avLst/>
          </a:prstGeom>
          <a:ln>
            <a:headEnd type="oval" w="lg" len="lg"/>
            <a:tailEnd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9" name="Connecteur en angle 188"/>
          <p:cNvCxnSpPr>
            <a:stCxn id="241" idx="0"/>
          </p:cNvCxnSpPr>
          <p:nvPr/>
        </p:nvCxnSpPr>
        <p:spPr>
          <a:xfrm rot="16200000" flipV="1">
            <a:off x="6968833" y="2359736"/>
            <a:ext cx="132291" cy="313491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0" name="Picture 2" descr="C:\Users\jerome\AppData\Local\Microsoft\Windows\Temporary Internet Files\Content.IE5\0NOG9E3Z\MCj0432614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42" y="3501008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1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00232426"/>
              </p:ext>
            </p:extLst>
          </p:nvPr>
        </p:nvGraphicFramePr>
        <p:xfrm>
          <a:off x="1180445" y="4373091"/>
          <a:ext cx="7397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Visio" r:id="rId7" imgW="431800" imgH="673100" progId="">
                  <p:embed/>
                </p:oleObj>
              </mc:Choice>
              <mc:Fallback>
                <p:oleObj name="Visio" r:id="rId7" imgW="431800" imgH="673100" progId="">
                  <p:embed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445" y="4373091"/>
                        <a:ext cx="739775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2" name="Connecteur droit avec flèche 191"/>
          <p:cNvCxnSpPr>
            <a:stCxn id="191" idx="3"/>
          </p:cNvCxnSpPr>
          <p:nvPr/>
        </p:nvCxnSpPr>
        <p:spPr>
          <a:xfrm flipV="1">
            <a:off x="1920220" y="4395245"/>
            <a:ext cx="1499456" cy="47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4" name="Connecteur droit avec flèche 193"/>
          <p:cNvCxnSpPr>
            <a:stCxn id="191" idx="3"/>
          </p:cNvCxnSpPr>
          <p:nvPr/>
        </p:nvCxnSpPr>
        <p:spPr>
          <a:xfrm>
            <a:off x="1920220" y="4873153"/>
            <a:ext cx="1499456" cy="418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5" name="Connecteur droit avec flèche 194"/>
          <p:cNvCxnSpPr>
            <a:stCxn id="191" idx="3"/>
          </p:cNvCxnSpPr>
          <p:nvPr/>
        </p:nvCxnSpPr>
        <p:spPr>
          <a:xfrm>
            <a:off x="1920220" y="4873153"/>
            <a:ext cx="1474788" cy="1286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6" name="Groupe 195"/>
          <p:cNvGrpSpPr/>
          <p:nvPr/>
        </p:nvGrpSpPr>
        <p:grpSpPr>
          <a:xfrm>
            <a:off x="3833158" y="3912791"/>
            <a:ext cx="417512" cy="668337"/>
            <a:chOff x="3509977" y="1568847"/>
            <a:chExt cx="417512" cy="668337"/>
          </a:xfrm>
        </p:grpSpPr>
        <p:sp>
          <p:nvSpPr>
            <p:cNvPr id="197" name="Freeform 39"/>
            <p:cNvSpPr>
              <a:spLocks/>
            </p:cNvSpPr>
            <p:nvPr/>
          </p:nvSpPr>
          <p:spPr bwMode="auto">
            <a:xfrm>
              <a:off x="3556066" y="1568847"/>
              <a:ext cx="326690" cy="355181"/>
            </a:xfrm>
            <a:custGeom>
              <a:avLst/>
              <a:gdLst>
                <a:gd name="T0" fmla="*/ 0 w 480"/>
                <a:gd name="T1" fmla="*/ 524 h 524"/>
                <a:gd name="T2" fmla="*/ 174 w 480"/>
                <a:gd name="T3" fmla="*/ 478 h 524"/>
                <a:gd name="T4" fmla="*/ 174 w 480"/>
                <a:gd name="T5" fmla="*/ 287 h 524"/>
                <a:gd name="T6" fmla="*/ 174 w 480"/>
                <a:gd name="T7" fmla="*/ 238 h 524"/>
                <a:gd name="T8" fmla="*/ 178 w 480"/>
                <a:gd name="T9" fmla="*/ 215 h 524"/>
                <a:gd name="T10" fmla="*/ 187 w 480"/>
                <a:gd name="T11" fmla="*/ 197 h 524"/>
                <a:gd name="T12" fmla="*/ 196 w 480"/>
                <a:gd name="T13" fmla="*/ 186 h 524"/>
                <a:gd name="T14" fmla="*/ 208 w 480"/>
                <a:gd name="T15" fmla="*/ 178 h 524"/>
                <a:gd name="T16" fmla="*/ 227 w 480"/>
                <a:gd name="T17" fmla="*/ 175 h 524"/>
                <a:gd name="T18" fmla="*/ 252 w 480"/>
                <a:gd name="T19" fmla="*/ 175 h 524"/>
                <a:gd name="T20" fmla="*/ 272 w 480"/>
                <a:gd name="T21" fmla="*/ 178 h 524"/>
                <a:gd name="T22" fmla="*/ 284 w 480"/>
                <a:gd name="T23" fmla="*/ 186 h 524"/>
                <a:gd name="T24" fmla="*/ 292 w 480"/>
                <a:gd name="T25" fmla="*/ 197 h 524"/>
                <a:gd name="T26" fmla="*/ 302 w 480"/>
                <a:gd name="T27" fmla="*/ 215 h 524"/>
                <a:gd name="T28" fmla="*/ 306 w 480"/>
                <a:gd name="T29" fmla="*/ 237 h 524"/>
                <a:gd name="T30" fmla="*/ 306 w 480"/>
                <a:gd name="T31" fmla="*/ 260 h 524"/>
                <a:gd name="T32" fmla="*/ 306 w 480"/>
                <a:gd name="T33" fmla="*/ 337 h 524"/>
                <a:gd name="T34" fmla="*/ 306 w 480"/>
                <a:gd name="T35" fmla="*/ 356 h 524"/>
                <a:gd name="T36" fmla="*/ 313 w 480"/>
                <a:gd name="T37" fmla="*/ 389 h 524"/>
                <a:gd name="T38" fmla="*/ 331 w 480"/>
                <a:gd name="T39" fmla="*/ 416 h 524"/>
                <a:gd name="T40" fmla="*/ 359 w 480"/>
                <a:gd name="T41" fmla="*/ 433 h 524"/>
                <a:gd name="T42" fmla="*/ 392 w 480"/>
                <a:gd name="T43" fmla="*/ 440 h 524"/>
                <a:gd name="T44" fmla="*/ 426 w 480"/>
                <a:gd name="T45" fmla="*/ 434 h 524"/>
                <a:gd name="T46" fmla="*/ 454 w 480"/>
                <a:gd name="T47" fmla="*/ 417 h 524"/>
                <a:gd name="T48" fmla="*/ 473 w 480"/>
                <a:gd name="T49" fmla="*/ 389 h 524"/>
                <a:gd name="T50" fmla="*/ 480 w 480"/>
                <a:gd name="T51" fmla="*/ 356 h 524"/>
                <a:gd name="T52" fmla="*/ 480 w 480"/>
                <a:gd name="T53" fmla="*/ 241 h 524"/>
                <a:gd name="T54" fmla="*/ 477 w 480"/>
                <a:gd name="T55" fmla="*/ 203 h 524"/>
                <a:gd name="T56" fmla="*/ 467 w 480"/>
                <a:gd name="T57" fmla="*/ 162 h 524"/>
                <a:gd name="T58" fmla="*/ 450 w 480"/>
                <a:gd name="T59" fmla="*/ 122 h 524"/>
                <a:gd name="T60" fmla="*/ 426 w 480"/>
                <a:gd name="T61" fmla="*/ 84 h 524"/>
                <a:gd name="T62" fmla="*/ 394 w 480"/>
                <a:gd name="T63" fmla="*/ 51 h 524"/>
                <a:gd name="T64" fmla="*/ 352 w 480"/>
                <a:gd name="T65" fmla="*/ 24 h 524"/>
                <a:gd name="T66" fmla="*/ 300 w 480"/>
                <a:gd name="T67" fmla="*/ 7 h 524"/>
                <a:gd name="T68" fmla="*/ 239 w 480"/>
                <a:gd name="T69" fmla="*/ 0 h 524"/>
                <a:gd name="T70" fmla="*/ 178 w 480"/>
                <a:gd name="T71" fmla="*/ 7 h 524"/>
                <a:gd name="T72" fmla="*/ 128 w 480"/>
                <a:gd name="T73" fmla="*/ 24 h 524"/>
                <a:gd name="T74" fmla="*/ 86 w 480"/>
                <a:gd name="T75" fmla="*/ 51 h 524"/>
                <a:gd name="T76" fmla="*/ 54 w 480"/>
                <a:gd name="T77" fmla="*/ 84 h 524"/>
                <a:gd name="T78" fmla="*/ 29 w 480"/>
                <a:gd name="T79" fmla="*/ 122 h 524"/>
                <a:gd name="T80" fmla="*/ 12 w 480"/>
                <a:gd name="T81" fmla="*/ 162 h 524"/>
                <a:gd name="T82" fmla="*/ 3 w 480"/>
                <a:gd name="T83" fmla="*/ 203 h 524"/>
                <a:gd name="T84" fmla="*/ 0 w 480"/>
                <a:gd name="T85" fmla="*/ 241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0"/>
                <a:gd name="T130" fmla="*/ 0 h 524"/>
                <a:gd name="T131" fmla="*/ 480 w 480"/>
                <a:gd name="T132" fmla="*/ 524 h 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0" h="524">
                  <a:moveTo>
                    <a:pt x="0" y="241"/>
                  </a:moveTo>
                  <a:lnTo>
                    <a:pt x="0" y="524"/>
                  </a:lnTo>
                  <a:lnTo>
                    <a:pt x="174" y="521"/>
                  </a:lnTo>
                  <a:lnTo>
                    <a:pt x="174" y="478"/>
                  </a:lnTo>
                  <a:lnTo>
                    <a:pt x="174" y="382"/>
                  </a:lnTo>
                  <a:lnTo>
                    <a:pt x="174" y="287"/>
                  </a:lnTo>
                  <a:lnTo>
                    <a:pt x="174" y="242"/>
                  </a:lnTo>
                  <a:lnTo>
                    <a:pt x="174" y="238"/>
                  </a:lnTo>
                  <a:lnTo>
                    <a:pt x="175" y="228"/>
                  </a:lnTo>
                  <a:lnTo>
                    <a:pt x="178" y="215"/>
                  </a:lnTo>
                  <a:lnTo>
                    <a:pt x="184" y="201"/>
                  </a:lnTo>
                  <a:lnTo>
                    <a:pt x="187" y="197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2"/>
                  </a:lnTo>
                  <a:lnTo>
                    <a:pt x="208" y="178"/>
                  </a:lnTo>
                  <a:lnTo>
                    <a:pt x="216" y="176"/>
                  </a:lnTo>
                  <a:lnTo>
                    <a:pt x="227" y="175"/>
                  </a:lnTo>
                  <a:lnTo>
                    <a:pt x="239" y="174"/>
                  </a:lnTo>
                  <a:lnTo>
                    <a:pt x="252" y="175"/>
                  </a:lnTo>
                  <a:lnTo>
                    <a:pt x="262" y="176"/>
                  </a:lnTo>
                  <a:lnTo>
                    <a:pt x="272" y="178"/>
                  </a:lnTo>
                  <a:lnTo>
                    <a:pt x="278" y="182"/>
                  </a:lnTo>
                  <a:lnTo>
                    <a:pt x="284" y="186"/>
                  </a:lnTo>
                  <a:lnTo>
                    <a:pt x="289" y="191"/>
                  </a:lnTo>
                  <a:lnTo>
                    <a:pt x="292" y="197"/>
                  </a:lnTo>
                  <a:lnTo>
                    <a:pt x="296" y="201"/>
                  </a:lnTo>
                  <a:lnTo>
                    <a:pt x="302" y="215"/>
                  </a:lnTo>
                  <a:lnTo>
                    <a:pt x="305" y="228"/>
                  </a:lnTo>
                  <a:lnTo>
                    <a:pt x="306" y="237"/>
                  </a:lnTo>
                  <a:lnTo>
                    <a:pt x="306" y="242"/>
                  </a:lnTo>
                  <a:lnTo>
                    <a:pt x="306" y="260"/>
                  </a:lnTo>
                  <a:lnTo>
                    <a:pt x="306" y="299"/>
                  </a:lnTo>
                  <a:lnTo>
                    <a:pt x="306" y="337"/>
                  </a:lnTo>
                  <a:lnTo>
                    <a:pt x="306" y="355"/>
                  </a:lnTo>
                  <a:lnTo>
                    <a:pt x="306" y="356"/>
                  </a:lnTo>
                  <a:lnTo>
                    <a:pt x="308" y="373"/>
                  </a:lnTo>
                  <a:lnTo>
                    <a:pt x="313" y="389"/>
                  </a:lnTo>
                  <a:lnTo>
                    <a:pt x="321" y="404"/>
                  </a:lnTo>
                  <a:lnTo>
                    <a:pt x="331" y="416"/>
                  </a:lnTo>
                  <a:lnTo>
                    <a:pt x="344" y="426"/>
                  </a:lnTo>
                  <a:lnTo>
                    <a:pt x="359" y="433"/>
                  </a:lnTo>
                  <a:lnTo>
                    <a:pt x="375" y="439"/>
                  </a:lnTo>
                  <a:lnTo>
                    <a:pt x="392" y="440"/>
                  </a:lnTo>
                  <a:lnTo>
                    <a:pt x="410" y="439"/>
                  </a:lnTo>
                  <a:lnTo>
                    <a:pt x="426" y="434"/>
                  </a:lnTo>
                  <a:lnTo>
                    <a:pt x="441" y="426"/>
                  </a:lnTo>
                  <a:lnTo>
                    <a:pt x="454" y="417"/>
                  </a:lnTo>
                  <a:lnTo>
                    <a:pt x="465" y="404"/>
                  </a:lnTo>
                  <a:lnTo>
                    <a:pt x="473" y="389"/>
                  </a:lnTo>
                  <a:lnTo>
                    <a:pt x="478" y="373"/>
                  </a:lnTo>
                  <a:lnTo>
                    <a:pt x="480" y="356"/>
                  </a:lnTo>
                  <a:lnTo>
                    <a:pt x="480" y="241"/>
                  </a:lnTo>
                  <a:lnTo>
                    <a:pt x="479" y="222"/>
                  </a:lnTo>
                  <a:lnTo>
                    <a:pt x="477" y="203"/>
                  </a:lnTo>
                  <a:lnTo>
                    <a:pt x="473" y="183"/>
                  </a:lnTo>
                  <a:lnTo>
                    <a:pt x="467" y="162"/>
                  </a:lnTo>
                  <a:lnTo>
                    <a:pt x="460" y="142"/>
                  </a:lnTo>
                  <a:lnTo>
                    <a:pt x="450" y="122"/>
                  </a:lnTo>
                  <a:lnTo>
                    <a:pt x="440" y="102"/>
                  </a:lnTo>
                  <a:lnTo>
                    <a:pt x="426" y="84"/>
                  </a:lnTo>
                  <a:lnTo>
                    <a:pt x="411" y="67"/>
                  </a:lnTo>
                  <a:lnTo>
                    <a:pt x="394" y="51"/>
                  </a:lnTo>
                  <a:lnTo>
                    <a:pt x="374" y="37"/>
                  </a:lnTo>
                  <a:lnTo>
                    <a:pt x="352" y="24"/>
                  </a:lnTo>
                  <a:lnTo>
                    <a:pt x="327" y="14"/>
                  </a:lnTo>
                  <a:lnTo>
                    <a:pt x="300" y="7"/>
                  </a:lnTo>
                  <a:lnTo>
                    <a:pt x="272" y="1"/>
                  </a:lnTo>
                  <a:lnTo>
                    <a:pt x="239" y="0"/>
                  </a:lnTo>
                  <a:lnTo>
                    <a:pt x="207" y="1"/>
                  </a:lnTo>
                  <a:lnTo>
                    <a:pt x="178" y="7"/>
                  </a:lnTo>
                  <a:lnTo>
                    <a:pt x="152" y="14"/>
                  </a:lnTo>
                  <a:lnTo>
                    <a:pt x="128" y="24"/>
                  </a:lnTo>
                  <a:lnTo>
                    <a:pt x="106" y="37"/>
                  </a:lnTo>
                  <a:lnTo>
                    <a:pt x="86" y="51"/>
                  </a:lnTo>
                  <a:lnTo>
                    <a:pt x="69" y="67"/>
                  </a:lnTo>
                  <a:lnTo>
                    <a:pt x="54" y="84"/>
                  </a:lnTo>
                  <a:lnTo>
                    <a:pt x="40" y="102"/>
                  </a:lnTo>
                  <a:lnTo>
                    <a:pt x="29" y="122"/>
                  </a:lnTo>
                  <a:lnTo>
                    <a:pt x="19" y="142"/>
                  </a:lnTo>
                  <a:lnTo>
                    <a:pt x="12" y="162"/>
                  </a:lnTo>
                  <a:lnTo>
                    <a:pt x="7" y="183"/>
                  </a:lnTo>
                  <a:lnTo>
                    <a:pt x="3" y="203"/>
                  </a:lnTo>
                  <a:lnTo>
                    <a:pt x="1" y="222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98" name="Freeform 40"/>
            <p:cNvSpPr>
              <a:spLocks/>
            </p:cNvSpPr>
            <p:nvPr/>
          </p:nvSpPr>
          <p:spPr bwMode="auto">
            <a:xfrm>
              <a:off x="3564199" y="1978254"/>
              <a:ext cx="1356" cy="12743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99" name="Freeform 41"/>
            <p:cNvSpPr>
              <a:spLocks/>
            </p:cNvSpPr>
            <p:nvPr/>
          </p:nvSpPr>
          <p:spPr bwMode="auto">
            <a:xfrm>
              <a:off x="3873267" y="1978254"/>
              <a:ext cx="1356" cy="12743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0" name="Freeform 42"/>
            <p:cNvSpPr>
              <a:spLocks/>
            </p:cNvSpPr>
            <p:nvPr/>
          </p:nvSpPr>
          <p:spPr bwMode="auto">
            <a:xfrm>
              <a:off x="3509977" y="1846756"/>
              <a:ext cx="417512" cy="390428"/>
            </a:xfrm>
            <a:custGeom>
              <a:avLst/>
              <a:gdLst>
                <a:gd name="T0" fmla="*/ 616 w 616"/>
                <a:gd name="T1" fmla="*/ 68 h 574"/>
                <a:gd name="T2" fmla="*/ 610 w 616"/>
                <a:gd name="T3" fmla="*/ 39 h 574"/>
                <a:gd name="T4" fmla="*/ 594 w 616"/>
                <a:gd name="T5" fmla="*/ 18 h 574"/>
                <a:gd name="T6" fmla="*/ 572 w 616"/>
                <a:gd name="T7" fmla="*/ 5 h 574"/>
                <a:gd name="T8" fmla="*/ 548 w 616"/>
                <a:gd name="T9" fmla="*/ 0 h 574"/>
                <a:gd name="T10" fmla="*/ 62 w 616"/>
                <a:gd name="T11" fmla="*/ 0 h 574"/>
                <a:gd name="T12" fmla="*/ 48 w 616"/>
                <a:gd name="T13" fmla="*/ 2 h 574"/>
                <a:gd name="T14" fmla="*/ 35 w 616"/>
                <a:gd name="T15" fmla="*/ 8 h 574"/>
                <a:gd name="T16" fmla="*/ 24 w 616"/>
                <a:gd name="T17" fmla="*/ 14 h 574"/>
                <a:gd name="T18" fmla="*/ 9 w 616"/>
                <a:gd name="T19" fmla="*/ 33 h 574"/>
                <a:gd name="T20" fmla="*/ 0 w 616"/>
                <a:gd name="T21" fmla="*/ 60 h 574"/>
                <a:gd name="T22" fmla="*/ 0 w 616"/>
                <a:gd name="T23" fmla="*/ 173 h 574"/>
                <a:gd name="T24" fmla="*/ 3 w 616"/>
                <a:gd name="T25" fmla="*/ 192 h 574"/>
                <a:gd name="T26" fmla="*/ 19 w 616"/>
                <a:gd name="T27" fmla="*/ 222 h 574"/>
                <a:gd name="T28" fmla="*/ 26 w 616"/>
                <a:gd name="T29" fmla="*/ 227 h 574"/>
                <a:gd name="T30" fmla="*/ 32 w 616"/>
                <a:gd name="T31" fmla="*/ 231 h 574"/>
                <a:gd name="T32" fmla="*/ 28 w 616"/>
                <a:gd name="T33" fmla="*/ 345 h 574"/>
                <a:gd name="T34" fmla="*/ 23 w 616"/>
                <a:gd name="T35" fmla="*/ 350 h 574"/>
                <a:gd name="T36" fmla="*/ 9 w 616"/>
                <a:gd name="T37" fmla="*/ 367 h 574"/>
                <a:gd name="T38" fmla="*/ 0 w 616"/>
                <a:gd name="T39" fmla="*/ 394 h 574"/>
                <a:gd name="T40" fmla="*/ 0 w 616"/>
                <a:gd name="T41" fmla="*/ 505 h 574"/>
                <a:gd name="T42" fmla="*/ 3 w 616"/>
                <a:gd name="T43" fmla="*/ 526 h 574"/>
                <a:gd name="T44" fmla="*/ 19 w 616"/>
                <a:gd name="T45" fmla="*/ 555 h 574"/>
                <a:gd name="T46" fmla="*/ 30 w 616"/>
                <a:gd name="T47" fmla="*/ 563 h 574"/>
                <a:gd name="T48" fmla="*/ 41 w 616"/>
                <a:gd name="T49" fmla="*/ 570 h 574"/>
                <a:gd name="T50" fmla="*/ 55 w 616"/>
                <a:gd name="T51" fmla="*/ 573 h 574"/>
                <a:gd name="T52" fmla="*/ 69 w 616"/>
                <a:gd name="T53" fmla="*/ 574 h 574"/>
                <a:gd name="T54" fmla="*/ 561 w 616"/>
                <a:gd name="T55" fmla="*/ 573 h 574"/>
                <a:gd name="T56" fmla="*/ 584 w 616"/>
                <a:gd name="T57" fmla="*/ 564 h 574"/>
                <a:gd name="T58" fmla="*/ 603 w 616"/>
                <a:gd name="T59" fmla="*/ 546 h 574"/>
                <a:gd name="T60" fmla="*/ 615 w 616"/>
                <a:gd name="T61" fmla="*/ 520 h 574"/>
                <a:gd name="T62" fmla="*/ 616 w 616"/>
                <a:gd name="T63" fmla="*/ 402 h 574"/>
                <a:gd name="T64" fmla="*/ 607 w 616"/>
                <a:gd name="T65" fmla="*/ 366 h 574"/>
                <a:gd name="T66" fmla="*/ 584 w 616"/>
                <a:gd name="T67" fmla="*/ 343 h 574"/>
                <a:gd name="T68" fmla="*/ 596 w 616"/>
                <a:gd name="T69" fmla="*/ 221 h 574"/>
                <a:gd name="T70" fmla="*/ 614 w 616"/>
                <a:gd name="T71" fmla="*/ 191 h 5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6"/>
                <a:gd name="T109" fmla="*/ 0 h 574"/>
                <a:gd name="T110" fmla="*/ 616 w 616"/>
                <a:gd name="T111" fmla="*/ 574 h 5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6" h="574">
                  <a:moveTo>
                    <a:pt x="616" y="173"/>
                  </a:moveTo>
                  <a:lnTo>
                    <a:pt x="616" y="68"/>
                  </a:lnTo>
                  <a:lnTo>
                    <a:pt x="615" y="53"/>
                  </a:lnTo>
                  <a:lnTo>
                    <a:pt x="610" y="39"/>
                  </a:lnTo>
                  <a:lnTo>
                    <a:pt x="603" y="28"/>
                  </a:lnTo>
                  <a:lnTo>
                    <a:pt x="594" y="18"/>
                  </a:lnTo>
                  <a:lnTo>
                    <a:pt x="584" y="10"/>
                  </a:lnTo>
                  <a:lnTo>
                    <a:pt x="572" y="5"/>
                  </a:lnTo>
                  <a:lnTo>
                    <a:pt x="561" y="1"/>
                  </a:lnTo>
                  <a:lnTo>
                    <a:pt x="548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8" y="2"/>
                  </a:lnTo>
                  <a:lnTo>
                    <a:pt x="41" y="5"/>
                  </a:lnTo>
                  <a:lnTo>
                    <a:pt x="35" y="8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19" y="18"/>
                  </a:lnTo>
                  <a:lnTo>
                    <a:pt x="9" y="33"/>
                  </a:lnTo>
                  <a:lnTo>
                    <a:pt x="3" y="4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3" y="192"/>
                  </a:lnTo>
                  <a:lnTo>
                    <a:pt x="9" y="207"/>
                  </a:lnTo>
                  <a:lnTo>
                    <a:pt x="19" y="222"/>
                  </a:lnTo>
                  <a:lnTo>
                    <a:pt x="23" y="224"/>
                  </a:lnTo>
                  <a:lnTo>
                    <a:pt x="26" y="227"/>
                  </a:lnTo>
                  <a:lnTo>
                    <a:pt x="28" y="229"/>
                  </a:lnTo>
                  <a:lnTo>
                    <a:pt x="32" y="231"/>
                  </a:lnTo>
                  <a:lnTo>
                    <a:pt x="32" y="343"/>
                  </a:lnTo>
                  <a:lnTo>
                    <a:pt x="28" y="345"/>
                  </a:lnTo>
                  <a:lnTo>
                    <a:pt x="26" y="348"/>
                  </a:lnTo>
                  <a:lnTo>
                    <a:pt x="23" y="350"/>
                  </a:lnTo>
                  <a:lnTo>
                    <a:pt x="19" y="352"/>
                  </a:lnTo>
                  <a:lnTo>
                    <a:pt x="9" y="367"/>
                  </a:lnTo>
                  <a:lnTo>
                    <a:pt x="3" y="381"/>
                  </a:lnTo>
                  <a:lnTo>
                    <a:pt x="0" y="394"/>
                  </a:lnTo>
                  <a:lnTo>
                    <a:pt x="0" y="402"/>
                  </a:lnTo>
                  <a:lnTo>
                    <a:pt x="0" y="505"/>
                  </a:lnTo>
                  <a:lnTo>
                    <a:pt x="0" y="513"/>
                  </a:lnTo>
                  <a:lnTo>
                    <a:pt x="3" y="526"/>
                  </a:lnTo>
                  <a:lnTo>
                    <a:pt x="9" y="540"/>
                  </a:lnTo>
                  <a:lnTo>
                    <a:pt x="19" y="555"/>
                  </a:lnTo>
                  <a:lnTo>
                    <a:pt x="24" y="559"/>
                  </a:lnTo>
                  <a:lnTo>
                    <a:pt x="30" y="563"/>
                  </a:lnTo>
                  <a:lnTo>
                    <a:pt x="35" y="566"/>
                  </a:lnTo>
                  <a:lnTo>
                    <a:pt x="41" y="570"/>
                  </a:lnTo>
                  <a:lnTo>
                    <a:pt x="48" y="572"/>
                  </a:lnTo>
                  <a:lnTo>
                    <a:pt x="55" y="573"/>
                  </a:lnTo>
                  <a:lnTo>
                    <a:pt x="62" y="574"/>
                  </a:lnTo>
                  <a:lnTo>
                    <a:pt x="69" y="574"/>
                  </a:lnTo>
                  <a:lnTo>
                    <a:pt x="548" y="574"/>
                  </a:lnTo>
                  <a:lnTo>
                    <a:pt x="561" y="573"/>
                  </a:lnTo>
                  <a:lnTo>
                    <a:pt x="572" y="570"/>
                  </a:lnTo>
                  <a:lnTo>
                    <a:pt x="584" y="564"/>
                  </a:lnTo>
                  <a:lnTo>
                    <a:pt x="594" y="556"/>
                  </a:lnTo>
                  <a:lnTo>
                    <a:pt x="603" y="546"/>
                  </a:lnTo>
                  <a:lnTo>
                    <a:pt x="610" y="534"/>
                  </a:lnTo>
                  <a:lnTo>
                    <a:pt x="615" y="520"/>
                  </a:lnTo>
                  <a:lnTo>
                    <a:pt x="616" y="505"/>
                  </a:lnTo>
                  <a:lnTo>
                    <a:pt x="616" y="402"/>
                  </a:lnTo>
                  <a:lnTo>
                    <a:pt x="614" y="382"/>
                  </a:lnTo>
                  <a:lnTo>
                    <a:pt x="607" y="366"/>
                  </a:lnTo>
                  <a:lnTo>
                    <a:pt x="596" y="353"/>
                  </a:lnTo>
                  <a:lnTo>
                    <a:pt x="584" y="343"/>
                  </a:lnTo>
                  <a:lnTo>
                    <a:pt x="584" y="231"/>
                  </a:lnTo>
                  <a:lnTo>
                    <a:pt x="596" y="221"/>
                  </a:lnTo>
                  <a:lnTo>
                    <a:pt x="607" y="207"/>
                  </a:lnTo>
                  <a:lnTo>
                    <a:pt x="614" y="191"/>
                  </a:lnTo>
                  <a:lnTo>
                    <a:pt x="616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1" name="Freeform 44"/>
            <p:cNvSpPr>
              <a:spLocks/>
            </p:cNvSpPr>
            <p:nvPr/>
          </p:nvSpPr>
          <p:spPr bwMode="auto">
            <a:xfrm>
              <a:off x="3588599" y="1601383"/>
              <a:ext cx="261623" cy="281976"/>
            </a:xfrm>
            <a:custGeom>
              <a:avLst/>
              <a:gdLst>
                <a:gd name="T0" fmla="*/ 386 w 386"/>
                <a:gd name="T1" fmla="*/ 327 h 416"/>
                <a:gd name="T2" fmla="*/ 307 w 386"/>
                <a:gd name="T3" fmla="*/ 327 h 416"/>
                <a:gd name="T4" fmla="*/ 307 w 386"/>
                <a:gd name="T5" fmla="*/ 187 h 416"/>
                <a:gd name="T6" fmla="*/ 301 w 386"/>
                <a:gd name="T7" fmla="*/ 153 h 416"/>
                <a:gd name="T8" fmla="*/ 283 w 386"/>
                <a:gd name="T9" fmla="*/ 119 h 416"/>
                <a:gd name="T10" fmla="*/ 265 w 386"/>
                <a:gd name="T11" fmla="*/ 99 h 416"/>
                <a:gd name="T12" fmla="*/ 240 w 386"/>
                <a:gd name="T13" fmla="*/ 86 h 416"/>
                <a:gd name="T14" fmla="*/ 210 w 386"/>
                <a:gd name="T15" fmla="*/ 80 h 416"/>
                <a:gd name="T16" fmla="*/ 175 w 386"/>
                <a:gd name="T17" fmla="*/ 80 h 416"/>
                <a:gd name="T18" fmla="*/ 145 w 386"/>
                <a:gd name="T19" fmla="*/ 86 h 416"/>
                <a:gd name="T20" fmla="*/ 121 w 386"/>
                <a:gd name="T21" fmla="*/ 99 h 416"/>
                <a:gd name="T22" fmla="*/ 102 w 386"/>
                <a:gd name="T23" fmla="*/ 119 h 416"/>
                <a:gd name="T24" fmla="*/ 85 w 386"/>
                <a:gd name="T25" fmla="*/ 153 h 416"/>
                <a:gd name="T26" fmla="*/ 78 w 386"/>
                <a:gd name="T27" fmla="*/ 187 h 416"/>
                <a:gd name="T28" fmla="*/ 78 w 386"/>
                <a:gd name="T29" fmla="*/ 416 h 416"/>
                <a:gd name="T30" fmla="*/ 0 w 386"/>
                <a:gd name="T31" fmla="*/ 193 h 416"/>
                <a:gd name="T32" fmla="*/ 2 w 386"/>
                <a:gd name="T33" fmla="*/ 165 h 416"/>
                <a:gd name="T34" fmla="*/ 9 w 386"/>
                <a:gd name="T35" fmla="*/ 134 h 416"/>
                <a:gd name="T36" fmla="*/ 21 w 386"/>
                <a:gd name="T37" fmla="*/ 103 h 416"/>
                <a:gd name="T38" fmla="*/ 39 w 386"/>
                <a:gd name="T39" fmla="*/ 72 h 416"/>
                <a:gd name="T40" fmla="*/ 64 w 386"/>
                <a:gd name="T41" fmla="*/ 44 h 416"/>
                <a:gd name="T42" fmla="*/ 98 w 386"/>
                <a:gd name="T43" fmla="*/ 21 h 416"/>
                <a:gd name="T44" fmla="*/ 140 w 386"/>
                <a:gd name="T45" fmla="*/ 6 h 416"/>
                <a:gd name="T46" fmla="*/ 192 w 386"/>
                <a:gd name="T47" fmla="*/ 0 h 416"/>
                <a:gd name="T48" fmla="*/ 244 w 386"/>
                <a:gd name="T49" fmla="*/ 6 h 416"/>
                <a:gd name="T50" fmla="*/ 287 w 386"/>
                <a:gd name="T51" fmla="*/ 21 h 416"/>
                <a:gd name="T52" fmla="*/ 321 w 386"/>
                <a:gd name="T53" fmla="*/ 44 h 416"/>
                <a:gd name="T54" fmla="*/ 347 w 386"/>
                <a:gd name="T55" fmla="*/ 72 h 416"/>
                <a:gd name="T56" fmla="*/ 365 w 386"/>
                <a:gd name="T57" fmla="*/ 103 h 416"/>
                <a:gd name="T58" fmla="*/ 377 w 386"/>
                <a:gd name="T59" fmla="*/ 134 h 416"/>
                <a:gd name="T60" fmla="*/ 384 w 386"/>
                <a:gd name="T61" fmla="*/ 165 h 416"/>
                <a:gd name="T62" fmla="*/ 386 w 386"/>
                <a:gd name="T63" fmla="*/ 193 h 4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6"/>
                <a:gd name="T97" fmla="*/ 0 h 416"/>
                <a:gd name="T98" fmla="*/ 386 w 386"/>
                <a:gd name="T99" fmla="*/ 416 h 4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6" h="416">
                  <a:moveTo>
                    <a:pt x="386" y="193"/>
                  </a:moveTo>
                  <a:lnTo>
                    <a:pt x="386" y="327"/>
                  </a:lnTo>
                  <a:lnTo>
                    <a:pt x="348" y="348"/>
                  </a:lnTo>
                  <a:lnTo>
                    <a:pt x="307" y="327"/>
                  </a:lnTo>
                  <a:lnTo>
                    <a:pt x="307" y="193"/>
                  </a:lnTo>
                  <a:lnTo>
                    <a:pt x="307" y="187"/>
                  </a:lnTo>
                  <a:lnTo>
                    <a:pt x="305" y="173"/>
                  </a:lnTo>
                  <a:lnTo>
                    <a:pt x="301" y="153"/>
                  </a:lnTo>
                  <a:lnTo>
                    <a:pt x="291" y="132"/>
                  </a:lnTo>
                  <a:lnTo>
                    <a:pt x="283" y="119"/>
                  </a:lnTo>
                  <a:lnTo>
                    <a:pt x="275" y="109"/>
                  </a:lnTo>
                  <a:lnTo>
                    <a:pt x="265" y="99"/>
                  </a:lnTo>
                  <a:lnTo>
                    <a:pt x="253" y="91"/>
                  </a:lnTo>
                  <a:lnTo>
                    <a:pt x="240" y="86"/>
                  </a:lnTo>
                  <a:lnTo>
                    <a:pt x="226" y="82"/>
                  </a:lnTo>
                  <a:lnTo>
                    <a:pt x="210" y="80"/>
                  </a:lnTo>
                  <a:lnTo>
                    <a:pt x="192" y="79"/>
                  </a:lnTo>
                  <a:lnTo>
                    <a:pt x="175" y="80"/>
                  </a:lnTo>
                  <a:lnTo>
                    <a:pt x="160" y="82"/>
                  </a:lnTo>
                  <a:lnTo>
                    <a:pt x="145" y="86"/>
                  </a:lnTo>
                  <a:lnTo>
                    <a:pt x="132" y="91"/>
                  </a:lnTo>
                  <a:lnTo>
                    <a:pt x="121" y="99"/>
                  </a:lnTo>
                  <a:lnTo>
                    <a:pt x="111" y="109"/>
                  </a:lnTo>
                  <a:lnTo>
                    <a:pt x="102" y="119"/>
                  </a:lnTo>
                  <a:lnTo>
                    <a:pt x="94" y="132"/>
                  </a:lnTo>
                  <a:lnTo>
                    <a:pt x="85" y="153"/>
                  </a:lnTo>
                  <a:lnTo>
                    <a:pt x="81" y="173"/>
                  </a:lnTo>
                  <a:lnTo>
                    <a:pt x="78" y="187"/>
                  </a:lnTo>
                  <a:lnTo>
                    <a:pt x="78" y="193"/>
                  </a:lnTo>
                  <a:lnTo>
                    <a:pt x="78" y="416"/>
                  </a:lnTo>
                  <a:lnTo>
                    <a:pt x="0" y="416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2" y="165"/>
                  </a:lnTo>
                  <a:lnTo>
                    <a:pt x="5" y="150"/>
                  </a:lnTo>
                  <a:lnTo>
                    <a:pt x="9" y="134"/>
                  </a:lnTo>
                  <a:lnTo>
                    <a:pt x="14" y="119"/>
                  </a:lnTo>
                  <a:lnTo>
                    <a:pt x="21" y="103"/>
                  </a:lnTo>
                  <a:lnTo>
                    <a:pt x="29" y="87"/>
                  </a:lnTo>
                  <a:lnTo>
                    <a:pt x="39" y="72"/>
                  </a:lnTo>
                  <a:lnTo>
                    <a:pt x="51" y="57"/>
                  </a:lnTo>
                  <a:lnTo>
                    <a:pt x="64" y="44"/>
                  </a:lnTo>
                  <a:lnTo>
                    <a:pt x="81" y="31"/>
                  </a:lnTo>
                  <a:lnTo>
                    <a:pt x="98" y="21"/>
                  </a:lnTo>
                  <a:lnTo>
                    <a:pt x="119" y="12"/>
                  </a:lnTo>
                  <a:lnTo>
                    <a:pt x="140" y="6"/>
                  </a:lnTo>
                  <a:lnTo>
                    <a:pt x="165" y="1"/>
                  </a:lnTo>
                  <a:lnTo>
                    <a:pt x="192" y="0"/>
                  </a:lnTo>
                  <a:lnTo>
                    <a:pt x="220" y="1"/>
                  </a:lnTo>
                  <a:lnTo>
                    <a:pt x="244" y="6"/>
                  </a:lnTo>
                  <a:lnTo>
                    <a:pt x="267" y="12"/>
                  </a:lnTo>
                  <a:lnTo>
                    <a:pt x="287" y="21"/>
                  </a:lnTo>
                  <a:lnTo>
                    <a:pt x="305" y="31"/>
                  </a:lnTo>
                  <a:lnTo>
                    <a:pt x="321" y="44"/>
                  </a:lnTo>
                  <a:lnTo>
                    <a:pt x="335" y="57"/>
                  </a:lnTo>
                  <a:lnTo>
                    <a:pt x="347" y="72"/>
                  </a:lnTo>
                  <a:lnTo>
                    <a:pt x="357" y="87"/>
                  </a:lnTo>
                  <a:lnTo>
                    <a:pt x="365" y="103"/>
                  </a:lnTo>
                  <a:lnTo>
                    <a:pt x="372" y="119"/>
                  </a:lnTo>
                  <a:lnTo>
                    <a:pt x="377" y="134"/>
                  </a:lnTo>
                  <a:lnTo>
                    <a:pt x="381" y="150"/>
                  </a:lnTo>
                  <a:lnTo>
                    <a:pt x="384" y="165"/>
                  </a:lnTo>
                  <a:lnTo>
                    <a:pt x="386" y="180"/>
                  </a:lnTo>
                  <a:lnTo>
                    <a:pt x="386" y="193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2" name="Freeform 45"/>
            <p:cNvSpPr>
              <a:spLocks noEditPoints="1"/>
            </p:cNvSpPr>
            <p:nvPr/>
          </p:nvSpPr>
          <p:spPr bwMode="auto">
            <a:xfrm>
              <a:off x="3577755" y="1590537"/>
              <a:ext cx="281956" cy="311800"/>
            </a:xfrm>
            <a:custGeom>
              <a:avLst/>
              <a:gdLst>
                <a:gd name="T0" fmla="*/ 110 w 417"/>
                <a:gd name="T1" fmla="*/ 457 h 460"/>
                <a:gd name="T2" fmla="*/ 113 w 417"/>
                <a:gd name="T3" fmla="*/ 191 h 460"/>
                <a:gd name="T4" fmla="*/ 131 w 417"/>
                <a:gd name="T5" fmla="*/ 144 h 460"/>
                <a:gd name="T6" fmla="*/ 156 w 417"/>
                <a:gd name="T7" fmla="*/ 121 h 460"/>
                <a:gd name="T8" fmla="*/ 193 w 417"/>
                <a:gd name="T9" fmla="*/ 112 h 460"/>
                <a:gd name="T10" fmla="*/ 237 w 417"/>
                <a:gd name="T11" fmla="*/ 113 h 460"/>
                <a:gd name="T12" fmla="*/ 271 w 417"/>
                <a:gd name="T13" fmla="*/ 128 h 460"/>
                <a:gd name="T14" fmla="*/ 294 w 417"/>
                <a:gd name="T15" fmla="*/ 154 h 460"/>
                <a:gd name="T16" fmla="*/ 307 w 417"/>
                <a:gd name="T17" fmla="*/ 204 h 460"/>
                <a:gd name="T18" fmla="*/ 309 w 417"/>
                <a:gd name="T19" fmla="*/ 335 h 460"/>
                <a:gd name="T20" fmla="*/ 325 w 417"/>
                <a:gd name="T21" fmla="*/ 363 h 460"/>
                <a:gd name="T22" fmla="*/ 351 w 417"/>
                <a:gd name="T23" fmla="*/ 376 h 460"/>
                <a:gd name="T24" fmla="*/ 382 w 417"/>
                <a:gd name="T25" fmla="*/ 373 h 460"/>
                <a:gd name="T26" fmla="*/ 406 w 417"/>
                <a:gd name="T27" fmla="*/ 355 h 460"/>
                <a:gd name="T28" fmla="*/ 417 w 417"/>
                <a:gd name="T29" fmla="*/ 323 h 460"/>
                <a:gd name="T30" fmla="*/ 414 w 417"/>
                <a:gd name="T31" fmla="*/ 179 h 460"/>
                <a:gd name="T32" fmla="*/ 402 w 417"/>
                <a:gd name="T33" fmla="*/ 129 h 460"/>
                <a:gd name="T34" fmla="*/ 375 w 417"/>
                <a:gd name="T35" fmla="*/ 77 h 460"/>
                <a:gd name="T36" fmla="*/ 330 w 417"/>
                <a:gd name="T37" fmla="*/ 34 h 460"/>
                <a:gd name="T38" fmla="*/ 265 w 417"/>
                <a:gd name="T39" fmla="*/ 6 h 460"/>
                <a:gd name="T40" fmla="*/ 178 w 417"/>
                <a:gd name="T41" fmla="*/ 1 h 460"/>
                <a:gd name="T42" fmla="*/ 106 w 417"/>
                <a:gd name="T43" fmla="*/ 23 h 460"/>
                <a:gd name="T44" fmla="*/ 55 w 417"/>
                <a:gd name="T45" fmla="*/ 62 h 460"/>
                <a:gd name="T46" fmla="*/ 23 w 417"/>
                <a:gd name="T47" fmla="*/ 111 h 460"/>
                <a:gd name="T48" fmla="*/ 4 w 417"/>
                <a:gd name="T49" fmla="*/ 163 h 460"/>
                <a:gd name="T50" fmla="*/ 0 w 417"/>
                <a:gd name="T51" fmla="*/ 209 h 460"/>
                <a:gd name="T52" fmla="*/ 40 w 417"/>
                <a:gd name="T53" fmla="*/ 156 h 460"/>
                <a:gd name="T54" fmla="*/ 91 w 417"/>
                <a:gd name="T55" fmla="*/ 72 h 460"/>
                <a:gd name="T56" fmla="*/ 208 w 417"/>
                <a:gd name="T57" fmla="*/ 32 h 460"/>
                <a:gd name="T58" fmla="*/ 326 w 417"/>
                <a:gd name="T59" fmla="*/ 72 h 460"/>
                <a:gd name="T60" fmla="*/ 378 w 417"/>
                <a:gd name="T61" fmla="*/ 156 h 460"/>
                <a:gd name="T62" fmla="*/ 386 w 417"/>
                <a:gd name="T63" fmla="*/ 323 h 460"/>
                <a:gd name="T64" fmla="*/ 370 w 417"/>
                <a:gd name="T65" fmla="*/ 343 h 460"/>
                <a:gd name="T66" fmla="*/ 348 w 417"/>
                <a:gd name="T67" fmla="*/ 340 h 460"/>
                <a:gd name="T68" fmla="*/ 340 w 417"/>
                <a:gd name="T69" fmla="*/ 304 h 460"/>
                <a:gd name="T70" fmla="*/ 340 w 417"/>
                <a:gd name="T71" fmla="*/ 209 h 460"/>
                <a:gd name="T72" fmla="*/ 332 w 417"/>
                <a:gd name="T73" fmla="*/ 165 h 460"/>
                <a:gd name="T74" fmla="*/ 303 w 417"/>
                <a:gd name="T75" fmla="*/ 113 h 460"/>
                <a:gd name="T76" fmla="*/ 262 w 417"/>
                <a:gd name="T77" fmla="*/ 88 h 460"/>
                <a:gd name="T78" fmla="*/ 208 w 417"/>
                <a:gd name="T79" fmla="*/ 79 h 460"/>
                <a:gd name="T80" fmla="*/ 155 w 417"/>
                <a:gd name="T81" fmla="*/ 88 h 460"/>
                <a:gd name="T82" fmla="*/ 115 w 417"/>
                <a:gd name="T83" fmla="*/ 113 h 460"/>
                <a:gd name="T84" fmla="*/ 86 w 417"/>
                <a:gd name="T85" fmla="*/ 165 h 460"/>
                <a:gd name="T86" fmla="*/ 78 w 417"/>
                <a:gd name="T87" fmla="*/ 209 h 460"/>
                <a:gd name="T88" fmla="*/ 78 w 417"/>
                <a:gd name="T89" fmla="*/ 380 h 460"/>
                <a:gd name="T90" fmla="*/ 67 w 417"/>
                <a:gd name="T91" fmla="*/ 426 h 460"/>
                <a:gd name="T92" fmla="*/ 49 w 417"/>
                <a:gd name="T93" fmla="*/ 427 h 460"/>
                <a:gd name="T94" fmla="*/ 32 w 417"/>
                <a:gd name="T95" fmla="*/ 427 h 460"/>
                <a:gd name="T96" fmla="*/ 32 w 417"/>
                <a:gd name="T97" fmla="*/ 239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7"/>
                <a:gd name="T148" fmla="*/ 0 h 460"/>
                <a:gd name="T149" fmla="*/ 417 w 417"/>
                <a:gd name="T150" fmla="*/ 460 h 4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7" h="460">
                  <a:moveTo>
                    <a:pt x="0" y="209"/>
                  </a:moveTo>
                  <a:lnTo>
                    <a:pt x="0" y="460"/>
                  </a:lnTo>
                  <a:lnTo>
                    <a:pt x="110" y="457"/>
                  </a:lnTo>
                  <a:lnTo>
                    <a:pt x="110" y="209"/>
                  </a:lnTo>
                  <a:lnTo>
                    <a:pt x="110" y="204"/>
                  </a:lnTo>
                  <a:lnTo>
                    <a:pt x="113" y="191"/>
                  </a:lnTo>
                  <a:lnTo>
                    <a:pt x="116" y="174"/>
                  </a:lnTo>
                  <a:lnTo>
                    <a:pt x="124" y="154"/>
                  </a:lnTo>
                  <a:lnTo>
                    <a:pt x="131" y="144"/>
                  </a:lnTo>
                  <a:lnTo>
                    <a:pt x="138" y="135"/>
                  </a:lnTo>
                  <a:lnTo>
                    <a:pt x="147" y="128"/>
                  </a:lnTo>
                  <a:lnTo>
                    <a:pt x="156" y="121"/>
                  </a:lnTo>
                  <a:lnTo>
                    <a:pt x="168" y="116"/>
                  </a:lnTo>
                  <a:lnTo>
                    <a:pt x="180" y="113"/>
                  </a:lnTo>
                  <a:lnTo>
                    <a:pt x="193" y="112"/>
                  </a:lnTo>
                  <a:lnTo>
                    <a:pt x="208" y="111"/>
                  </a:lnTo>
                  <a:lnTo>
                    <a:pt x="223" y="112"/>
                  </a:lnTo>
                  <a:lnTo>
                    <a:pt x="237" y="113"/>
                  </a:lnTo>
                  <a:lnTo>
                    <a:pt x="250" y="116"/>
                  </a:lnTo>
                  <a:lnTo>
                    <a:pt x="260" y="121"/>
                  </a:lnTo>
                  <a:lnTo>
                    <a:pt x="271" y="128"/>
                  </a:lnTo>
                  <a:lnTo>
                    <a:pt x="280" y="135"/>
                  </a:lnTo>
                  <a:lnTo>
                    <a:pt x="287" y="144"/>
                  </a:lnTo>
                  <a:lnTo>
                    <a:pt x="294" y="154"/>
                  </a:lnTo>
                  <a:lnTo>
                    <a:pt x="302" y="174"/>
                  </a:lnTo>
                  <a:lnTo>
                    <a:pt x="305" y="191"/>
                  </a:lnTo>
                  <a:lnTo>
                    <a:pt x="307" y="204"/>
                  </a:lnTo>
                  <a:lnTo>
                    <a:pt x="307" y="209"/>
                  </a:lnTo>
                  <a:lnTo>
                    <a:pt x="307" y="323"/>
                  </a:lnTo>
                  <a:lnTo>
                    <a:pt x="309" y="335"/>
                  </a:lnTo>
                  <a:lnTo>
                    <a:pt x="313" y="346"/>
                  </a:lnTo>
                  <a:lnTo>
                    <a:pt x="318" y="355"/>
                  </a:lnTo>
                  <a:lnTo>
                    <a:pt x="325" y="363"/>
                  </a:lnTo>
                  <a:lnTo>
                    <a:pt x="333" y="369"/>
                  </a:lnTo>
                  <a:lnTo>
                    <a:pt x="342" y="373"/>
                  </a:lnTo>
                  <a:lnTo>
                    <a:pt x="351" y="376"/>
                  </a:lnTo>
                  <a:lnTo>
                    <a:pt x="361" y="377"/>
                  </a:lnTo>
                  <a:lnTo>
                    <a:pt x="372" y="376"/>
                  </a:lnTo>
                  <a:lnTo>
                    <a:pt x="382" y="373"/>
                  </a:lnTo>
                  <a:lnTo>
                    <a:pt x="391" y="369"/>
                  </a:lnTo>
                  <a:lnTo>
                    <a:pt x="400" y="363"/>
                  </a:lnTo>
                  <a:lnTo>
                    <a:pt x="406" y="355"/>
                  </a:lnTo>
                  <a:lnTo>
                    <a:pt x="412" y="346"/>
                  </a:lnTo>
                  <a:lnTo>
                    <a:pt x="416" y="335"/>
                  </a:lnTo>
                  <a:lnTo>
                    <a:pt x="417" y="323"/>
                  </a:lnTo>
                  <a:lnTo>
                    <a:pt x="417" y="209"/>
                  </a:lnTo>
                  <a:lnTo>
                    <a:pt x="417" y="195"/>
                  </a:lnTo>
                  <a:lnTo>
                    <a:pt x="414" y="179"/>
                  </a:lnTo>
                  <a:lnTo>
                    <a:pt x="412" y="163"/>
                  </a:lnTo>
                  <a:lnTo>
                    <a:pt x="408" y="146"/>
                  </a:lnTo>
                  <a:lnTo>
                    <a:pt x="402" y="129"/>
                  </a:lnTo>
                  <a:lnTo>
                    <a:pt x="395" y="111"/>
                  </a:lnTo>
                  <a:lnTo>
                    <a:pt x="386" y="95"/>
                  </a:lnTo>
                  <a:lnTo>
                    <a:pt x="375" y="77"/>
                  </a:lnTo>
                  <a:lnTo>
                    <a:pt x="361" y="62"/>
                  </a:lnTo>
                  <a:lnTo>
                    <a:pt x="348" y="47"/>
                  </a:lnTo>
                  <a:lnTo>
                    <a:pt x="330" y="34"/>
                  </a:lnTo>
                  <a:lnTo>
                    <a:pt x="311" y="23"/>
                  </a:lnTo>
                  <a:lnTo>
                    <a:pt x="289" y="13"/>
                  </a:lnTo>
                  <a:lnTo>
                    <a:pt x="265" y="6"/>
                  </a:lnTo>
                  <a:lnTo>
                    <a:pt x="238" y="1"/>
                  </a:lnTo>
                  <a:lnTo>
                    <a:pt x="208" y="0"/>
                  </a:lnTo>
                  <a:lnTo>
                    <a:pt x="178" y="1"/>
                  </a:lnTo>
                  <a:lnTo>
                    <a:pt x="152" y="6"/>
                  </a:lnTo>
                  <a:lnTo>
                    <a:pt x="128" y="13"/>
                  </a:lnTo>
                  <a:lnTo>
                    <a:pt x="106" y="23"/>
                  </a:lnTo>
                  <a:lnTo>
                    <a:pt x="87" y="34"/>
                  </a:lnTo>
                  <a:lnTo>
                    <a:pt x="70" y="47"/>
                  </a:lnTo>
                  <a:lnTo>
                    <a:pt x="55" y="62"/>
                  </a:lnTo>
                  <a:lnTo>
                    <a:pt x="42" y="77"/>
                  </a:lnTo>
                  <a:lnTo>
                    <a:pt x="31" y="95"/>
                  </a:lnTo>
                  <a:lnTo>
                    <a:pt x="23" y="111"/>
                  </a:lnTo>
                  <a:lnTo>
                    <a:pt x="15" y="129"/>
                  </a:lnTo>
                  <a:lnTo>
                    <a:pt x="9" y="146"/>
                  </a:lnTo>
                  <a:lnTo>
                    <a:pt x="4" y="163"/>
                  </a:lnTo>
                  <a:lnTo>
                    <a:pt x="2" y="179"/>
                  </a:lnTo>
                  <a:lnTo>
                    <a:pt x="0" y="195"/>
                  </a:lnTo>
                  <a:lnTo>
                    <a:pt x="0" y="209"/>
                  </a:lnTo>
                  <a:close/>
                  <a:moveTo>
                    <a:pt x="32" y="209"/>
                  </a:moveTo>
                  <a:lnTo>
                    <a:pt x="34" y="183"/>
                  </a:lnTo>
                  <a:lnTo>
                    <a:pt x="40" y="156"/>
                  </a:lnTo>
                  <a:lnTo>
                    <a:pt x="52" y="126"/>
                  </a:lnTo>
                  <a:lnTo>
                    <a:pt x="68" y="98"/>
                  </a:lnTo>
                  <a:lnTo>
                    <a:pt x="91" y="72"/>
                  </a:lnTo>
                  <a:lnTo>
                    <a:pt x="122" y="51"/>
                  </a:lnTo>
                  <a:lnTo>
                    <a:pt x="161" y="37"/>
                  </a:lnTo>
                  <a:lnTo>
                    <a:pt x="208" y="32"/>
                  </a:lnTo>
                  <a:lnTo>
                    <a:pt x="257" y="37"/>
                  </a:lnTo>
                  <a:lnTo>
                    <a:pt x="296" y="51"/>
                  </a:lnTo>
                  <a:lnTo>
                    <a:pt x="326" y="72"/>
                  </a:lnTo>
                  <a:lnTo>
                    <a:pt x="350" y="98"/>
                  </a:lnTo>
                  <a:lnTo>
                    <a:pt x="366" y="126"/>
                  </a:lnTo>
                  <a:lnTo>
                    <a:pt x="378" y="156"/>
                  </a:lnTo>
                  <a:lnTo>
                    <a:pt x="383" y="183"/>
                  </a:lnTo>
                  <a:lnTo>
                    <a:pt x="386" y="209"/>
                  </a:lnTo>
                  <a:lnTo>
                    <a:pt x="386" y="323"/>
                  </a:lnTo>
                  <a:lnTo>
                    <a:pt x="383" y="333"/>
                  </a:lnTo>
                  <a:lnTo>
                    <a:pt x="378" y="340"/>
                  </a:lnTo>
                  <a:lnTo>
                    <a:pt x="370" y="343"/>
                  </a:lnTo>
                  <a:lnTo>
                    <a:pt x="361" y="344"/>
                  </a:lnTo>
                  <a:lnTo>
                    <a:pt x="355" y="343"/>
                  </a:lnTo>
                  <a:lnTo>
                    <a:pt x="348" y="340"/>
                  </a:lnTo>
                  <a:lnTo>
                    <a:pt x="342" y="333"/>
                  </a:lnTo>
                  <a:lnTo>
                    <a:pt x="340" y="323"/>
                  </a:lnTo>
                  <a:lnTo>
                    <a:pt x="340" y="304"/>
                  </a:lnTo>
                  <a:lnTo>
                    <a:pt x="340" y="265"/>
                  </a:lnTo>
                  <a:lnTo>
                    <a:pt x="340" y="226"/>
                  </a:lnTo>
                  <a:lnTo>
                    <a:pt x="340" y="209"/>
                  </a:lnTo>
                  <a:lnTo>
                    <a:pt x="340" y="203"/>
                  </a:lnTo>
                  <a:lnTo>
                    <a:pt x="337" y="187"/>
                  </a:lnTo>
                  <a:lnTo>
                    <a:pt x="332" y="165"/>
                  </a:lnTo>
                  <a:lnTo>
                    <a:pt x="321" y="141"/>
                  </a:lnTo>
                  <a:lnTo>
                    <a:pt x="313" y="126"/>
                  </a:lnTo>
                  <a:lnTo>
                    <a:pt x="303" y="113"/>
                  </a:lnTo>
                  <a:lnTo>
                    <a:pt x="290" y="103"/>
                  </a:lnTo>
                  <a:lnTo>
                    <a:pt x="277" y="93"/>
                  </a:lnTo>
                  <a:lnTo>
                    <a:pt x="262" y="88"/>
                  </a:lnTo>
                  <a:lnTo>
                    <a:pt x="246" y="82"/>
                  </a:lnTo>
                  <a:lnTo>
                    <a:pt x="228" y="80"/>
                  </a:lnTo>
                  <a:lnTo>
                    <a:pt x="208" y="79"/>
                  </a:lnTo>
                  <a:lnTo>
                    <a:pt x="189" y="80"/>
                  </a:lnTo>
                  <a:lnTo>
                    <a:pt x="171" y="82"/>
                  </a:lnTo>
                  <a:lnTo>
                    <a:pt x="155" y="88"/>
                  </a:lnTo>
                  <a:lnTo>
                    <a:pt x="140" y="93"/>
                  </a:lnTo>
                  <a:lnTo>
                    <a:pt x="127" y="103"/>
                  </a:lnTo>
                  <a:lnTo>
                    <a:pt x="115" y="113"/>
                  </a:lnTo>
                  <a:lnTo>
                    <a:pt x="105" y="126"/>
                  </a:lnTo>
                  <a:lnTo>
                    <a:pt x="97" y="141"/>
                  </a:lnTo>
                  <a:lnTo>
                    <a:pt x="86" y="165"/>
                  </a:lnTo>
                  <a:lnTo>
                    <a:pt x="80" y="187"/>
                  </a:lnTo>
                  <a:lnTo>
                    <a:pt x="78" y="203"/>
                  </a:lnTo>
                  <a:lnTo>
                    <a:pt x="78" y="209"/>
                  </a:lnTo>
                  <a:lnTo>
                    <a:pt x="78" y="239"/>
                  </a:lnTo>
                  <a:lnTo>
                    <a:pt x="78" y="306"/>
                  </a:lnTo>
                  <a:lnTo>
                    <a:pt x="78" y="380"/>
                  </a:lnTo>
                  <a:lnTo>
                    <a:pt x="78" y="426"/>
                  </a:lnTo>
                  <a:lnTo>
                    <a:pt x="72" y="426"/>
                  </a:lnTo>
                  <a:lnTo>
                    <a:pt x="67" y="426"/>
                  </a:lnTo>
                  <a:lnTo>
                    <a:pt x="61" y="426"/>
                  </a:lnTo>
                  <a:lnTo>
                    <a:pt x="55" y="426"/>
                  </a:lnTo>
                  <a:lnTo>
                    <a:pt x="49" y="427"/>
                  </a:lnTo>
                  <a:lnTo>
                    <a:pt x="44" y="427"/>
                  </a:lnTo>
                  <a:lnTo>
                    <a:pt x="38" y="427"/>
                  </a:lnTo>
                  <a:lnTo>
                    <a:pt x="32" y="427"/>
                  </a:lnTo>
                  <a:lnTo>
                    <a:pt x="32" y="381"/>
                  </a:lnTo>
                  <a:lnTo>
                    <a:pt x="32" y="308"/>
                  </a:lnTo>
                  <a:lnTo>
                    <a:pt x="32" y="239"/>
                  </a:lnTo>
                  <a:lnTo>
                    <a:pt x="32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3" name="Rectangle 46"/>
            <p:cNvSpPr>
              <a:spLocks noChangeArrowheads="1"/>
            </p:cNvSpPr>
            <p:nvPr/>
          </p:nvSpPr>
          <p:spPr bwMode="auto">
            <a:xfrm>
              <a:off x="3561488" y="1978254"/>
              <a:ext cx="310423" cy="127431"/>
            </a:xfrm>
            <a:prstGeom prst="rect">
              <a:avLst/>
            </a:pr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4" name="Rectangle 47"/>
            <p:cNvSpPr>
              <a:spLocks noChangeArrowheads="1"/>
            </p:cNvSpPr>
            <p:nvPr/>
          </p:nvSpPr>
          <p:spPr bwMode="auto">
            <a:xfrm>
              <a:off x="3562844" y="1979610"/>
              <a:ext cx="28467" cy="124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5" name="Rectangle 48"/>
            <p:cNvSpPr>
              <a:spLocks noChangeArrowheads="1"/>
            </p:cNvSpPr>
            <p:nvPr/>
          </p:nvSpPr>
          <p:spPr bwMode="auto">
            <a:xfrm>
              <a:off x="3561488" y="2014857"/>
              <a:ext cx="310423" cy="1084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6" name="Rectangle 49"/>
            <p:cNvSpPr>
              <a:spLocks noChangeArrowheads="1"/>
            </p:cNvSpPr>
            <p:nvPr/>
          </p:nvSpPr>
          <p:spPr bwMode="auto">
            <a:xfrm>
              <a:off x="3561488" y="2056882"/>
              <a:ext cx="310423" cy="1084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7" name="Freeform 50"/>
            <p:cNvSpPr>
              <a:spLocks/>
            </p:cNvSpPr>
            <p:nvPr/>
          </p:nvSpPr>
          <p:spPr bwMode="auto">
            <a:xfrm>
              <a:off x="3542510" y="1879292"/>
              <a:ext cx="352445" cy="98963"/>
            </a:xfrm>
            <a:custGeom>
              <a:avLst/>
              <a:gdLst>
                <a:gd name="T0" fmla="*/ 521 w 521"/>
                <a:gd name="T1" fmla="*/ 126 h 146"/>
                <a:gd name="T2" fmla="*/ 521 w 521"/>
                <a:gd name="T3" fmla="*/ 21 h 146"/>
                <a:gd name="T4" fmla="*/ 517 w 521"/>
                <a:gd name="T5" fmla="*/ 9 h 146"/>
                <a:gd name="T6" fmla="*/ 510 w 521"/>
                <a:gd name="T7" fmla="*/ 2 h 146"/>
                <a:gd name="T8" fmla="*/ 503 w 521"/>
                <a:gd name="T9" fmla="*/ 0 h 146"/>
                <a:gd name="T10" fmla="*/ 500 w 521"/>
                <a:gd name="T11" fmla="*/ 0 h 146"/>
                <a:gd name="T12" fmla="*/ 21 w 521"/>
                <a:gd name="T13" fmla="*/ 0 h 146"/>
                <a:gd name="T14" fmla="*/ 9 w 521"/>
                <a:gd name="T15" fmla="*/ 4 h 146"/>
                <a:gd name="T16" fmla="*/ 2 w 521"/>
                <a:gd name="T17" fmla="*/ 11 h 146"/>
                <a:gd name="T18" fmla="*/ 0 w 521"/>
                <a:gd name="T19" fmla="*/ 17 h 146"/>
                <a:gd name="T20" fmla="*/ 0 w 521"/>
                <a:gd name="T21" fmla="*/ 21 h 146"/>
                <a:gd name="T22" fmla="*/ 0 w 521"/>
                <a:gd name="T23" fmla="*/ 126 h 146"/>
                <a:gd name="T24" fmla="*/ 0 w 521"/>
                <a:gd name="T25" fmla="*/ 129 h 146"/>
                <a:gd name="T26" fmla="*/ 2 w 521"/>
                <a:gd name="T27" fmla="*/ 136 h 146"/>
                <a:gd name="T28" fmla="*/ 9 w 521"/>
                <a:gd name="T29" fmla="*/ 143 h 146"/>
                <a:gd name="T30" fmla="*/ 21 w 521"/>
                <a:gd name="T31" fmla="*/ 146 h 146"/>
                <a:gd name="T32" fmla="*/ 500 w 521"/>
                <a:gd name="T33" fmla="*/ 146 h 146"/>
                <a:gd name="T34" fmla="*/ 503 w 521"/>
                <a:gd name="T35" fmla="*/ 146 h 146"/>
                <a:gd name="T36" fmla="*/ 510 w 521"/>
                <a:gd name="T37" fmla="*/ 144 h 146"/>
                <a:gd name="T38" fmla="*/ 517 w 521"/>
                <a:gd name="T39" fmla="*/ 137 h 146"/>
                <a:gd name="T40" fmla="*/ 521 w 521"/>
                <a:gd name="T41" fmla="*/ 126 h 1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6"/>
                <a:gd name="T65" fmla="*/ 521 w 521"/>
                <a:gd name="T66" fmla="*/ 146 h 1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6">
                  <a:moveTo>
                    <a:pt x="521" y="126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4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2" y="136"/>
                  </a:lnTo>
                  <a:lnTo>
                    <a:pt x="9" y="143"/>
                  </a:lnTo>
                  <a:lnTo>
                    <a:pt x="21" y="146"/>
                  </a:lnTo>
                  <a:lnTo>
                    <a:pt x="500" y="146"/>
                  </a:lnTo>
                  <a:lnTo>
                    <a:pt x="503" y="146"/>
                  </a:lnTo>
                  <a:lnTo>
                    <a:pt x="510" y="144"/>
                  </a:lnTo>
                  <a:lnTo>
                    <a:pt x="517" y="137"/>
                  </a:lnTo>
                  <a:lnTo>
                    <a:pt x="521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8" name="Freeform 51"/>
            <p:cNvSpPr>
              <a:spLocks/>
            </p:cNvSpPr>
            <p:nvPr/>
          </p:nvSpPr>
          <p:spPr bwMode="auto">
            <a:xfrm>
              <a:off x="3542510" y="2105686"/>
              <a:ext cx="352445" cy="98963"/>
            </a:xfrm>
            <a:custGeom>
              <a:avLst/>
              <a:gdLst>
                <a:gd name="T0" fmla="*/ 521 w 521"/>
                <a:gd name="T1" fmla="*/ 124 h 145"/>
                <a:gd name="T2" fmla="*/ 521 w 521"/>
                <a:gd name="T3" fmla="*/ 21 h 145"/>
                <a:gd name="T4" fmla="*/ 517 w 521"/>
                <a:gd name="T5" fmla="*/ 9 h 145"/>
                <a:gd name="T6" fmla="*/ 510 w 521"/>
                <a:gd name="T7" fmla="*/ 2 h 145"/>
                <a:gd name="T8" fmla="*/ 503 w 521"/>
                <a:gd name="T9" fmla="*/ 0 h 145"/>
                <a:gd name="T10" fmla="*/ 500 w 521"/>
                <a:gd name="T11" fmla="*/ 0 h 145"/>
                <a:gd name="T12" fmla="*/ 21 w 521"/>
                <a:gd name="T13" fmla="*/ 0 h 145"/>
                <a:gd name="T14" fmla="*/ 9 w 521"/>
                <a:gd name="T15" fmla="*/ 3 h 145"/>
                <a:gd name="T16" fmla="*/ 2 w 521"/>
                <a:gd name="T17" fmla="*/ 10 h 145"/>
                <a:gd name="T18" fmla="*/ 0 w 521"/>
                <a:gd name="T19" fmla="*/ 17 h 145"/>
                <a:gd name="T20" fmla="*/ 0 w 521"/>
                <a:gd name="T21" fmla="*/ 21 h 145"/>
                <a:gd name="T22" fmla="*/ 0 w 521"/>
                <a:gd name="T23" fmla="*/ 124 h 145"/>
                <a:gd name="T24" fmla="*/ 0 w 521"/>
                <a:gd name="T25" fmla="*/ 128 h 145"/>
                <a:gd name="T26" fmla="*/ 2 w 521"/>
                <a:gd name="T27" fmla="*/ 135 h 145"/>
                <a:gd name="T28" fmla="*/ 9 w 521"/>
                <a:gd name="T29" fmla="*/ 142 h 145"/>
                <a:gd name="T30" fmla="*/ 21 w 521"/>
                <a:gd name="T31" fmla="*/ 145 h 145"/>
                <a:gd name="T32" fmla="*/ 500 w 521"/>
                <a:gd name="T33" fmla="*/ 145 h 145"/>
                <a:gd name="T34" fmla="*/ 503 w 521"/>
                <a:gd name="T35" fmla="*/ 145 h 145"/>
                <a:gd name="T36" fmla="*/ 510 w 521"/>
                <a:gd name="T37" fmla="*/ 143 h 145"/>
                <a:gd name="T38" fmla="*/ 517 w 521"/>
                <a:gd name="T39" fmla="*/ 136 h 145"/>
                <a:gd name="T40" fmla="*/ 521 w 521"/>
                <a:gd name="T41" fmla="*/ 124 h 1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5"/>
                <a:gd name="T65" fmla="*/ 521 w 521"/>
                <a:gd name="T66" fmla="*/ 145 h 1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5">
                  <a:moveTo>
                    <a:pt x="521" y="124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3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9" y="142"/>
                  </a:lnTo>
                  <a:lnTo>
                    <a:pt x="21" y="145"/>
                  </a:lnTo>
                  <a:lnTo>
                    <a:pt x="500" y="145"/>
                  </a:lnTo>
                  <a:lnTo>
                    <a:pt x="503" y="145"/>
                  </a:lnTo>
                  <a:lnTo>
                    <a:pt x="510" y="143"/>
                  </a:lnTo>
                  <a:lnTo>
                    <a:pt x="517" y="136"/>
                  </a:lnTo>
                  <a:lnTo>
                    <a:pt x="521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09" name="Freeform 52"/>
            <p:cNvSpPr>
              <a:spLocks/>
            </p:cNvSpPr>
            <p:nvPr/>
          </p:nvSpPr>
          <p:spPr bwMode="auto">
            <a:xfrm>
              <a:off x="3564199" y="1978254"/>
              <a:ext cx="1356" cy="12743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0" name="Rectangle 53"/>
            <p:cNvSpPr>
              <a:spLocks noChangeArrowheads="1"/>
            </p:cNvSpPr>
            <p:nvPr/>
          </p:nvSpPr>
          <p:spPr bwMode="auto">
            <a:xfrm>
              <a:off x="3553355" y="1978254"/>
              <a:ext cx="21689" cy="1274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1" name="Freeform 54"/>
            <p:cNvSpPr>
              <a:spLocks/>
            </p:cNvSpPr>
            <p:nvPr/>
          </p:nvSpPr>
          <p:spPr bwMode="auto">
            <a:xfrm>
              <a:off x="3873267" y="1978254"/>
              <a:ext cx="1356" cy="127431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2" name="Rectangle 55"/>
            <p:cNvSpPr>
              <a:spLocks noChangeArrowheads="1"/>
            </p:cNvSpPr>
            <p:nvPr/>
          </p:nvSpPr>
          <p:spPr bwMode="auto">
            <a:xfrm>
              <a:off x="3862422" y="1978254"/>
              <a:ext cx="21689" cy="1274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3" name="Freeform 56"/>
            <p:cNvSpPr>
              <a:spLocks/>
            </p:cNvSpPr>
            <p:nvPr/>
          </p:nvSpPr>
          <p:spPr bwMode="auto">
            <a:xfrm>
              <a:off x="3564199" y="2104330"/>
              <a:ext cx="332112" cy="78628"/>
            </a:xfrm>
            <a:custGeom>
              <a:avLst/>
              <a:gdLst>
                <a:gd name="T0" fmla="*/ 491 w 491"/>
                <a:gd name="T1" fmla="*/ 100 h 116"/>
                <a:gd name="T2" fmla="*/ 491 w 491"/>
                <a:gd name="T3" fmla="*/ 17 h 116"/>
                <a:gd name="T4" fmla="*/ 487 w 491"/>
                <a:gd name="T5" fmla="*/ 7 h 116"/>
                <a:gd name="T6" fmla="*/ 481 w 491"/>
                <a:gd name="T7" fmla="*/ 2 h 116"/>
                <a:gd name="T8" fmla="*/ 474 w 491"/>
                <a:gd name="T9" fmla="*/ 0 h 116"/>
                <a:gd name="T10" fmla="*/ 470 w 491"/>
                <a:gd name="T11" fmla="*/ 0 h 116"/>
                <a:gd name="T12" fmla="*/ 21 w 491"/>
                <a:gd name="T13" fmla="*/ 0 h 116"/>
                <a:gd name="T14" fmla="*/ 9 w 491"/>
                <a:gd name="T15" fmla="*/ 2 h 116"/>
                <a:gd name="T16" fmla="*/ 3 w 491"/>
                <a:gd name="T17" fmla="*/ 8 h 116"/>
                <a:gd name="T18" fmla="*/ 0 w 491"/>
                <a:gd name="T19" fmla="*/ 15 h 116"/>
                <a:gd name="T20" fmla="*/ 0 w 491"/>
                <a:gd name="T21" fmla="*/ 17 h 116"/>
                <a:gd name="T22" fmla="*/ 0 w 491"/>
                <a:gd name="T23" fmla="*/ 100 h 116"/>
                <a:gd name="T24" fmla="*/ 0 w 491"/>
                <a:gd name="T25" fmla="*/ 102 h 116"/>
                <a:gd name="T26" fmla="*/ 3 w 491"/>
                <a:gd name="T27" fmla="*/ 108 h 116"/>
                <a:gd name="T28" fmla="*/ 9 w 491"/>
                <a:gd name="T29" fmla="*/ 114 h 116"/>
                <a:gd name="T30" fmla="*/ 21 w 491"/>
                <a:gd name="T31" fmla="*/ 116 h 116"/>
                <a:gd name="T32" fmla="*/ 470 w 491"/>
                <a:gd name="T33" fmla="*/ 116 h 116"/>
                <a:gd name="T34" fmla="*/ 474 w 491"/>
                <a:gd name="T35" fmla="*/ 116 h 116"/>
                <a:gd name="T36" fmla="*/ 481 w 491"/>
                <a:gd name="T37" fmla="*/ 114 h 116"/>
                <a:gd name="T38" fmla="*/ 487 w 491"/>
                <a:gd name="T39" fmla="*/ 109 h 116"/>
                <a:gd name="T40" fmla="*/ 491 w 491"/>
                <a:gd name="T41" fmla="*/ 100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1"/>
                <a:gd name="T64" fmla="*/ 0 h 116"/>
                <a:gd name="T65" fmla="*/ 491 w 491"/>
                <a:gd name="T66" fmla="*/ 116 h 1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1" h="116">
                  <a:moveTo>
                    <a:pt x="491" y="100"/>
                  </a:moveTo>
                  <a:lnTo>
                    <a:pt x="491" y="17"/>
                  </a:lnTo>
                  <a:lnTo>
                    <a:pt x="487" y="7"/>
                  </a:lnTo>
                  <a:lnTo>
                    <a:pt x="481" y="2"/>
                  </a:lnTo>
                  <a:lnTo>
                    <a:pt x="474" y="0"/>
                  </a:lnTo>
                  <a:lnTo>
                    <a:pt x="470" y="0"/>
                  </a:lnTo>
                  <a:lnTo>
                    <a:pt x="21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8"/>
                  </a:lnTo>
                  <a:lnTo>
                    <a:pt x="9" y="114"/>
                  </a:lnTo>
                  <a:lnTo>
                    <a:pt x="21" y="116"/>
                  </a:lnTo>
                  <a:lnTo>
                    <a:pt x="470" y="116"/>
                  </a:lnTo>
                  <a:lnTo>
                    <a:pt x="474" y="116"/>
                  </a:lnTo>
                  <a:lnTo>
                    <a:pt x="481" y="114"/>
                  </a:lnTo>
                  <a:lnTo>
                    <a:pt x="487" y="109"/>
                  </a:lnTo>
                  <a:lnTo>
                    <a:pt x="491" y="100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4" name="Freeform 57"/>
            <p:cNvSpPr>
              <a:spLocks noEditPoints="1"/>
            </p:cNvSpPr>
            <p:nvPr/>
          </p:nvSpPr>
          <p:spPr bwMode="auto">
            <a:xfrm>
              <a:off x="3531666" y="2094840"/>
              <a:ext cx="374134" cy="120653"/>
            </a:xfrm>
            <a:custGeom>
              <a:avLst/>
              <a:gdLst>
                <a:gd name="T0" fmla="*/ 37 w 553"/>
                <a:gd name="T1" fmla="*/ 0 h 177"/>
                <a:gd name="T2" fmla="*/ 28 w 553"/>
                <a:gd name="T3" fmla="*/ 1 h 177"/>
                <a:gd name="T4" fmla="*/ 21 w 553"/>
                <a:gd name="T5" fmla="*/ 2 h 177"/>
                <a:gd name="T6" fmla="*/ 15 w 553"/>
                <a:gd name="T7" fmla="*/ 6 h 177"/>
                <a:gd name="T8" fmla="*/ 10 w 553"/>
                <a:gd name="T9" fmla="*/ 9 h 177"/>
                <a:gd name="T10" fmla="*/ 5 w 553"/>
                <a:gd name="T11" fmla="*/ 17 h 177"/>
                <a:gd name="T12" fmla="*/ 1 w 553"/>
                <a:gd name="T13" fmla="*/ 25 h 177"/>
                <a:gd name="T14" fmla="*/ 0 w 553"/>
                <a:gd name="T15" fmla="*/ 32 h 177"/>
                <a:gd name="T16" fmla="*/ 0 w 553"/>
                <a:gd name="T17" fmla="*/ 37 h 177"/>
                <a:gd name="T18" fmla="*/ 0 w 553"/>
                <a:gd name="T19" fmla="*/ 140 h 177"/>
                <a:gd name="T20" fmla="*/ 0 w 553"/>
                <a:gd name="T21" fmla="*/ 144 h 177"/>
                <a:gd name="T22" fmla="*/ 1 w 553"/>
                <a:gd name="T23" fmla="*/ 151 h 177"/>
                <a:gd name="T24" fmla="*/ 5 w 553"/>
                <a:gd name="T25" fmla="*/ 159 h 177"/>
                <a:gd name="T26" fmla="*/ 10 w 553"/>
                <a:gd name="T27" fmla="*/ 167 h 177"/>
                <a:gd name="T28" fmla="*/ 15 w 553"/>
                <a:gd name="T29" fmla="*/ 170 h 177"/>
                <a:gd name="T30" fmla="*/ 21 w 553"/>
                <a:gd name="T31" fmla="*/ 174 h 177"/>
                <a:gd name="T32" fmla="*/ 28 w 553"/>
                <a:gd name="T33" fmla="*/ 176 h 177"/>
                <a:gd name="T34" fmla="*/ 37 w 553"/>
                <a:gd name="T35" fmla="*/ 177 h 177"/>
                <a:gd name="T36" fmla="*/ 516 w 553"/>
                <a:gd name="T37" fmla="*/ 177 h 177"/>
                <a:gd name="T38" fmla="*/ 522 w 553"/>
                <a:gd name="T39" fmla="*/ 177 h 177"/>
                <a:gd name="T40" fmla="*/ 527 w 553"/>
                <a:gd name="T41" fmla="*/ 175 h 177"/>
                <a:gd name="T42" fmla="*/ 533 w 553"/>
                <a:gd name="T43" fmla="*/ 173 h 177"/>
                <a:gd name="T44" fmla="*/ 540 w 553"/>
                <a:gd name="T45" fmla="*/ 169 h 177"/>
                <a:gd name="T46" fmla="*/ 545 w 553"/>
                <a:gd name="T47" fmla="*/ 164 h 177"/>
                <a:gd name="T48" fmla="*/ 549 w 553"/>
                <a:gd name="T49" fmla="*/ 158 h 177"/>
                <a:gd name="T50" fmla="*/ 552 w 553"/>
                <a:gd name="T51" fmla="*/ 150 h 177"/>
                <a:gd name="T52" fmla="*/ 553 w 553"/>
                <a:gd name="T53" fmla="*/ 140 h 177"/>
                <a:gd name="T54" fmla="*/ 553 w 553"/>
                <a:gd name="T55" fmla="*/ 37 h 177"/>
                <a:gd name="T56" fmla="*/ 552 w 553"/>
                <a:gd name="T57" fmla="*/ 28 h 177"/>
                <a:gd name="T58" fmla="*/ 549 w 553"/>
                <a:gd name="T59" fmla="*/ 19 h 177"/>
                <a:gd name="T60" fmla="*/ 545 w 553"/>
                <a:gd name="T61" fmla="*/ 13 h 177"/>
                <a:gd name="T62" fmla="*/ 540 w 553"/>
                <a:gd name="T63" fmla="*/ 8 h 177"/>
                <a:gd name="T64" fmla="*/ 533 w 553"/>
                <a:gd name="T65" fmla="*/ 4 h 177"/>
                <a:gd name="T66" fmla="*/ 527 w 553"/>
                <a:gd name="T67" fmla="*/ 2 h 177"/>
                <a:gd name="T68" fmla="*/ 522 w 553"/>
                <a:gd name="T69" fmla="*/ 0 h 177"/>
                <a:gd name="T70" fmla="*/ 516 w 553"/>
                <a:gd name="T71" fmla="*/ 0 h 177"/>
                <a:gd name="T72" fmla="*/ 37 w 553"/>
                <a:gd name="T73" fmla="*/ 0 h 177"/>
                <a:gd name="T74" fmla="*/ 37 w 553"/>
                <a:gd name="T75" fmla="*/ 145 h 177"/>
                <a:gd name="T76" fmla="*/ 36 w 553"/>
                <a:gd name="T77" fmla="*/ 145 h 177"/>
                <a:gd name="T78" fmla="*/ 33 w 553"/>
                <a:gd name="T79" fmla="*/ 144 h 177"/>
                <a:gd name="T80" fmla="*/ 32 w 553"/>
                <a:gd name="T81" fmla="*/ 143 h 177"/>
                <a:gd name="T82" fmla="*/ 31 w 553"/>
                <a:gd name="T83" fmla="*/ 140 h 177"/>
                <a:gd name="T84" fmla="*/ 31 w 553"/>
                <a:gd name="T85" fmla="*/ 37 h 177"/>
                <a:gd name="T86" fmla="*/ 32 w 553"/>
                <a:gd name="T87" fmla="*/ 33 h 177"/>
                <a:gd name="T88" fmla="*/ 33 w 553"/>
                <a:gd name="T89" fmla="*/ 32 h 177"/>
                <a:gd name="T90" fmla="*/ 36 w 553"/>
                <a:gd name="T91" fmla="*/ 31 h 177"/>
                <a:gd name="T92" fmla="*/ 37 w 553"/>
                <a:gd name="T93" fmla="*/ 31 h 177"/>
                <a:gd name="T94" fmla="*/ 516 w 553"/>
                <a:gd name="T95" fmla="*/ 31 h 177"/>
                <a:gd name="T96" fmla="*/ 518 w 553"/>
                <a:gd name="T97" fmla="*/ 32 h 177"/>
                <a:gd name="T98" fmla="*/ 520 w 553"/>
                <a:gd name="T99" fmla="*/ 33 h 177"/>
                <a:gd name="T100" fmla="*/ 520 w 553"/>
                <a:gd name="T101" fmla="*/ 36 h 177"/>
                <a:gd name="T102" fmla="*/ 520 w 553"/>
                <a:gd name="T103" fmla="*/ 37 h 177"/>
                <a:gd name="T104" fmla="*/ 520 w 553"/>
                <a:gd name="T105" fmla="*/ 140 h 177"/>
                <a:gd name="T106" fmla="*/ 520 w 553"/>
                <a:gd name="T107" fmla="*/ 141 h 177"/>
                <a:gd name="T108" fmla="*/ 519 w 553"/>
                <a:gd name="T109" fmla="*/ 144 h 177"/>
                <a:gd name="T110" fmla="*/ 518 w 553"/>
                <a:gd name="T111" fmla="*/ 145 h 177"/>
                <a:gd name="T112" fmla="*/ 515 w 553"/>
                <a:gd name="T113" fmla="*/ 145 h 177"/>
                <a:gd name="T114" fmla="*/ 37 w 553"/>
                <a:gd name="T115" fmla="*/ 145 h 1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7"/>
                <a:gd name="T176" fmla="*/ 553 w 553"/>
                <a:gd name="T177" fmla="*/ 177 h 17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7">
                  <a:moveTo>
                    <a:pt x="37" y="0"/>
                  </a:moveTo>
                  <a:lnTo>
                    <a:pt x="28" y="1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0" y="9"/>
                  </a:lnTo>
                  <a:lnTo>
                    <a:pt x="5" y="17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1" y="151"/>
                  </a:lnTo>
                  <a:lnTo>
                    <a:pt x="5" y="159"/>
                  </a:lnTo>
                  <a:lnTo>
                    <a:pt x="10" y="167"/>
                  </a:lnTo>
                  <a:lnTo>
                    <a:pt x="15" y="170"/>
                  </a:lnTo>
                  <a:lnTo>
                    <a:pt x="21" y="174"/>
                  </a:lnTo>
                  <a:lnTo>
                    <a:pt x="28" y="176"/>
                  </a:lnTo>
                  <a:lnTo>
                    <a:pt x="37" y="177"/>
                  </a:lnTo>
                  <a:lnTo>
                    <a:pt x="516" y="177"/>
                  </a:lnTo>
                  <a:lnTo>
                    <a:pt x="522" y="177"/>
                  </a:lnTo>
                  <a:lnTo>
                    <a:pt x="527" y="175"/>
                  </a:lnTo>
                  <a:lnTo>
                    <a:pt x="533" y="173"/>
                  </a:lnTo>
                  <a:lnTo>
                    <a:pt x="540" y="169"/>
                  </a:lnTo>
                  <a:lnTo>
                    <a:pt x="545" y="164"/>
                  </a:lnTo>
                  <a:lnTo>
                    <a:pt x="549" y="158"/>
                  </a:lnTo>
                  <a:lnTo>
                    <a:pt x="552" y="150"/>
                  </a:lnTo>
                  <a:lnTo>
                    <a:pt x="553" y="140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19"/>
                  </a:lnTo>
                  <a:lnTo>
                    <a:pt x="545" y="13"/>
                  </a:lnTo>
                  <a:lnTo>
                    <a:pt x="540" y="8"/>
                  </a:lnTo>
                  <a:lnTo>
                    <a:pt x="533" y="4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5"/>
                  </a:moveTo>
                  <a:lnTo>
                    <a:pt x="36" y="145"/>
                  </a:lnTo>
                  <a:lnTo>
                    <a:pt x="33" y="144"/>
                  </a:lnTo>
                  <a:lnTo>
                    <a:pt x="32" y="143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3"/>
                  </a:lnTo>
                  <a:lnTo>
                    <a:pt x="33" y="32"/>
                  </a:lnTo>
                  <a:lnTo>
                    <a:pt x="36" y="31"/>
                  </a:lnTo>
                  <a:lnTo>
                    <a:pt x="37" y="31"/>
                  </a:lnTo>
                  <a:lnTo>
                    <a:pt x="516" y="31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0"/>
                  </a:lnTo>
                  <a:lnTo>
                    <a:pt x="520" y="141"/>
                  </a:lnTo>
                  <a:lnTo>
                    <a:pt x="519" y="144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3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5" name="Freeform 58"/>
            <p:cNvSpPr>
              <a:spLocks/>
            </p:cNvSpPr>
            <p:nvPr/>
          </p:nvSpPr>
          <p:spPr bwMode="auto">
            <a:xfrm>
              <a:off x="3564199" y="1899626"/>
              <a:ext cx="336178" cy="81339"/>
            </a:xfrm>
            <a:custGeom>
              <a:avLst/>
              <a:gdLst>
                <a:gd name="T0" fmla="*/ 496 w 496"/>
                <a:gd name="T1" fmla="*/ 103 h 120"/>
                <a:gd name="T2" fmla="*/ 496 w 496"/>
                <a:gd name="T3" fmla="*/ 17 h 120"/>
                <a:gd name="T4" fmla="*/ 492 w 496"/>
                <a:gd name="T5" fmla="*/ 7 h 120"/>
                <a:gd name="T6" fmla="*/ 485 w 496"/>
                <a:gd name="T7" fmla="*/ 2 h 120"/>
                <a:gd name="T8" fmla="*/ 478 w 496"/>
                <a:gd name="T9" fmla="*/ 0 h 120"/>
                <a:gd name="T10" fmla="*/ 475 w 496"/>
                <a:gd name="T11" fmla="*/ 0 h 120"/>
                <a:gd name="T12" fmla="*/ 22 w 496"/>
                <a:gd name="T13" fmla="*/ 0 h 120"/>
                <a:gd name="T14" fmla="*/ 9 w 496"/>
                <a:gd name="T15" fmla="*/ 2 h 120"/>
                <a:gd name="T16" fmla="*/ 3 w 496"/>
                <a:gd name="T17" fmla="*/ 8 h 120"/>
                <a:gd name="T18" fmla="*/ 0 w 496"/>
                <a:gd name="T19" fmla="*/ 15 h 120"/>
                <a:gd name="T20" fmla="*/ 0 w 496"/>
                <a:gd name="T21" fmla="*/ 17 h 120"/>
                <a:gd name="T22" fmla="*/ 0 w 496"/>
                <a:gd name="T23" fmla="*/ 103 h 120"/>
                <a:gd name="T24" fmla="*/ 0 w 496"/>
                <a:gd name="T25" fmla="*/ 105 h 120"/>
                <a:gd name="T26" fmla="*/ 3 w 496"/>
                <a:gd name="T27" fmla="*/ 111 h 120"/>
                <a:gd name="T28" fmla="*/ 9 w 496"/>
                <a:gd name="T29" fmla="*/ 118 h 120"/>
                <a:gd name="T30" fmla="*/ 22 w 496"/>
                <a:gd name="T31" fmla="*/ 120 h 120"/>
                <a:gd name="T32" fmla="*/ 475 w 496"/>
                <a:gd name="T33" fmla="*/ 120 h 120"/>
                <a:gd name="T34" fmla="*/ 478 w 496"/>
                <a:gd name="T35" fmla="*/ 120 h 120"/>
                <a:gd name="T36" fmla="*/ 485 w 496"/>
                <a:gd name="T37" fmla="*/ 118 h 120"/>
                <a:gd name="T38" fmla="*/ 492 w 496"/>
                <a:gd name="T39" fmla="*/ 113 h 120"/>
                <a:gd name="T40" fmla="*/ 496 w 496"/>
                <a:gd name="T41" fmla="*/ 103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6"/>
                <a:gd name="T64" fmla="*/ 0 h 120"/>
                <a:gd name="T65" fmla="*/ 496 w 496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6" h="120">
                  <a:moveTo>
                    <a:pt x="496" y="103"/>
                  </a:moveTo>
                  <a:lnTo>
                    <a:pt x="496" y="17"/>
                  </a:lnTo>
                  <a:lnTo>
                    <a:pt x="492" y="7"/>
                  </a:lnTo>
                  <a:lnTo>
                    <a:pt x="485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22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3" y="111"/>
                  </a:lnTo>
                  <a:lnTo>
                    <a:pt x="9" y="118"/>
                  </a:lnTo>
                  <a:lnTo>
                    <a:pt x="22" y="120"/>
                  </a:lnTo>
                  <a:lnTo>
                    <a:pt x="475" y="120"/>
                  </a:lnTo>
                  <a:lnTo>
                    <a:pt x="478" y="120"/>
                  </a:lnTo>
                  <a:lnTo>
                    <a:pt x="485" y="118"/>
                  </a:lnTo>
                  <a:lnTo>
                    <a:pt x="492" y="113"/>
                  </a:lnTo>
                  <a:lnTo>
                    <a:pt x="496" y="103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216" name="Freeform 59"/>
            <p:cNvSpPr>
              <a:spLocks noEditPoints="1"/>
            </p:cNvSpPr>
            <p:nvPr/>
          </p:nvSpPr>
          <p:spPr bwMode="auto">
            <a:xfrm>
              <a:off x="3531666" y="1868446"/>
              <a:ext cx="374134" cy="120653"/>
            </a:xfrm>
            <a:custGeom>
              <a:avLst/>
              <a:gdLst>
                <a:gd name="T0" fmla="*/ 37 w 553"/>
                <a:gd name="T1" fmla="*/ 0 h 178"/>
                <a:gd name="T2" fmla="*/ 28 w 553"/>
                <a:gd name="T3" fmla="*/ 1 h 178"/>
                <a:gd name="T4" fmla="*/ 21 w 553"/>
                <a:gd name="T5" fmla="*/ 3 h 178"/>
                <a:gd name="T6" fmla="*/ 15 w 553"/>
                <a:gd name="T7" fmla="*/ 7 h 178"/>
                <a:gd name="T8" fmla="*/ 10 w 553"/>
                <a:gd name="T9" fmla="*/ 10 h 178"/>
                <a:gd name="T10" fmla="*/ 5 w 553"/>
                <a:gd name="T11" fmla="*/ 18 h 178"/>
                <a:gd name="T12" fmla="*/ 1 w 553"/>
                <a:gd name="T13" fmla="*/ 27 h 178"/>
                <a:gd name="T14" fmla="*/ 0 w 553"/>
                <a:gd name="T15" fmla="*/ 33 h 178"/>
                <a:gd name="T16" fmla="*/ 0 w 553"/>
                <a:gd name="T17" fmla="*/ 37 h 178"/>
                <a:gd name="T18" fmla="*/ 0 w 553"/>
                <a:gd name="T19" fmla="*/ 142 h 178"/>
                <a:gd name="T20" fmla="*/ 0 w 553"/>
                <a:gd name="T21" fmla="*/ 145 h 178"/>
                <a:gd name="T22" fmla="*/ 1 w 553"/>
                <a:gd name="T23" fmla="*/ 152 h 178"/>
                <a:gd name="T24" fmla="*/ 5 w 553"/>
                <a:gd name="T25" fmla="*/ 160 h 178"/>
                <a:gd name="T26" fmla="*/ 10 w 553"/>
                <a:gd name="T27" fmla="*/ 168 h 178"/>
                <a:gd name="T28" fmla="*/ 15 w 553"/>
                <a:gd name="T29" fmla="*/ 172 h 178"/>
                <a:gd name="T30" fmla="*/ 21 w 553"/>
                <a:gd name="T31" fmla="*/ 175 h 178"/>
                <a:gd name="T32" fmla="*/ 28 w 553"/>
                <a:gd name="T33" fmla="*/ 177 h 178"/>
                <a:gd name="T34" fmla="*/ 37 w 553"/>
                <a:gd name="T35" fmla="*/ 178 h 178"/>
                <a:gd name="T36" fmla="*/ 516 w 553"/>
                <a:gd name="T37" fmla="*/ 178 h 178"/>
                <a:gd name="T38" fmla="*/ 522 w 553"/>
                <a:gd name="T39" fmla="*/ 178 h 178"/>
                <a:gd name="T40" fmla="*/ 527 w 553"/>
                <a:gd name="T41" fmla="*/ 176 h 178"/>
                <a:gd name="T42" fmla="*/ 533 w 553"/>
                <a:gd name="T43" fmla="*/ 174 h 178"/>
                <a:gd name="T44" fmla="*/ 540 w 553"/>
                <a:gd name="T45" fmla="*/ 170 h 178"/>
                <a:gd name="T46" fmla="*/ 545 w 553"/>
                <a:gd name="T47" fmla="*/ 165 h 178"/>
                <a:gd name="T48" fmla="*/ 549 w 553"/>
                <a:gd name="T49" fmla="*/ 159 h 178"/>
                <a:gd name="T50" fmla="*/ 552 w 553"/>
                <a:gd name="T51" fmla="*/ 151 h 178"/>
                <a:gd name="T52" fmla="*/ 553 w 553"/>
                <a:gd name="T53" fmla="*/ 142 h 178"/>
                <a:gd name="T54" fmla="*/ 553 w 553"/>
                <a:gd name="T55" fmla="*/ 37 h 178"/>
                <a:gd name="T56" fmla="*/ 552 w 553"/>
                <a:gd name="T57" fmla="*/ 28 h 178"/>
                <a:gd name="T58" fmla="*/ 549 w 553"/>
                <a:gd name="T59" fmla="*/ 20 h 178"/>
                <a:gd name="T60" fmla="*/ 545 w 553"/>
                <a:gd name="T61" fmla="*/ 14 h 178"/>
                <a:gd name="T62" fmla="*/ 540 w 553"/>
                <a:gd name="T63" fmla="*/ 8 h 178"/>
                <a:gd name="T64" fmla="*/ 533 w 553"/>
                <a:gd name="T65" fmla="*/ 5 h 178"/>
                <a:gd name="T66" fmla="*/ 527 w 553"/>
                <a:gd name="T67" fmla="*/ 2 h 178"/>
                <a:gd name="T68" fmla="*/ 522 w 553"/>
                <a:gd name="T69" fmla="*/ 0 h 178"/>
                <a:gd name="T70" fmla="*/ 516 w 553"/>
                <a:gd name="T71" fmla="*/ 0 h 178"/>
                <a:gd name="T72" fmla="*/ 37 w 553"/>
                <a:gd name="T73" fmla="*/ 0 h 178"/>
                <a:gd name="T74" fmla="*/ 37 w 553"/>
                <a:gd name="T75" fmla="*/ 146 h 178"/>
                <a:gd name="T76" fmla="*/ 36 w 553"/>
                <a:gd name="T77" fmla="*/ 146 h 178"/>
                <a:gd name="T78" fmla="*/ 33 w 553"/>
                <a:gd name="T79" fmla="*/ 145 h 178"/>
                <a:gd name="T80" fmla="*/ 32 w 553"/>
                <a:gd name="T81" fmla="*/ 144 h 178"/>
                <a:gd name="T82" fmla="*/ 31 w 553"/>
                <a:gd name="T83" fmla="*/ 140 h 178"/>
                <a:gd name="T84" fmla="*/ 31 w 553"/>
                <a:gd name="T85" fmla="*/ 37 h 178"/>
                <a:gd name="T86" fmla="*/ 32 w 553"/>
                <a:gd name="T87" fmla="*/ 35 h 178"/>
                <a:gd name="T88" fmla="*/ 33 w 553"/>
                <a:gd name="T89" fmla="*/ 32 h 178"/>
                <a:gd name="T90" fmla="*/ 36 w 553"/>
                <a:gd name="T91" fmla="*/ 32 h 178"/>
                <a:gd name="T92" fmla="*/ 37 w 553"/>
                <a:gd name="T93" fmla="*/ 32 h 178"/>
                <a:gd name="T94" fmla="*/ 516 w 553"/>
                <a:gd name="T95" fmla="*/ 32 h 178"/>
                <a:gd name="T96" fmla="*/ 518 w 553"/>
                <a:gd name="T97" fmla="*/ 32 h 178"/>
                <a:gd name="T98" fmla="*/ 520 w 553"/>
                <a:gd name="T99" fmla="*/ 33 h 178"/>
                <a:gd name="T100" fmla="*/ 520 w 553"/>
                <a:gd name="T101" fmla="*/ 36 h 178"/>
                <a:gd name="T102" fmla="*/ 520 w 553"/>
                <a:gd name="T103" fmla="*/ 37 h 178"/>
                <a:gd name="T104" fmla="*/ 520 w 553"/>
                <a:gd name="T105" fmla="*/ 142 h 178"/>
                <a:gd name="T106" fmla="*/ 520 w 553"/>
                <a:gd name="T107" fmla="*/ 143 h 178"/>
                <a:gd name="T108" fmla="*/ 519 w 553"/>
                <a:gd name="T109" fmla="*/ 145 h 178"/>
                <a:gd name="T110" fmla="*/ 518 w 553"/>
                <a:gd name="T111" fmla="*/ 146 h 178"/>
                <a:gd name="T112" fmla="*/ 515 w 553"/>
                <a:gd name="T113" fmla="*/ 146 h 178"/>
                <a:gd name="T114" fmla="*/ 37 w 553"/>
                <a:gd name="T115" fmla="*/ 146 h 1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8"/>
                <a:gd name="T176" fmla="*/ 553 w 553"/>
                <a:gd name="T177" fmla="*/ 178 h 1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8">
                  <a:moveTo>
                    <a:pt x="37" y="0"/>
                  </a:moveTo>
                  <a:lnTo>
                    <a:pt x="28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5" y="18"/>
                  </a:lnTo>
                  <a:lnTo>
                    <a:pt x="1" y="27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1" y="152"/>
                  </a:lnTo>
                  <a:lnTo>
                    <a:pt x="5" y="160"/>
                  </a:lnTo>
                  <a:lnTo>
                    <a:pt x="10" y="168"/>
                  </a:lnTo>
                  <a:lnTo>
                    <a:pt x="15" y="172"/>
                  </a:lnTo>
                  <a:lnTo>
                    <a:pt x="21" y="175"/>
                  </a:lnTo>
                  <a:lnTo>
                    <a:pt x="28" y="177"/>
                  </a:lnTo>
                  <a:lnTo>
                    <a:pt x="37" y="178"/>
                  </a:lnTo>
                  <a:lnTo>
                    <a:pt x="516" y="178"/>
                  </a:lnTo>
                  <a:lnTo>
                    <a:pt x="522" y="178"/>
                  </a:lnTo>
                  <a:lnTo>
                    <a:pt x="527" y="176"/>
                  </a:lnTo>
                  <a:lnTo>
                    <a:pt x="533" y="174"/>
                  </a:lnTo>
                  <a:lnTo>
                    <a:pt x="540" y="170"/>
                  </a:lnTo>
                  <a:lnTo>
                    <a:pt x="545" y="165"/>
                  </a:lnTo>
                  <a:lnTo>
                    <a:pt x="549" y="159"/>
                  </a:lnTo>
                  <a:lnTo>
                    <a:pt x="552" y="151"/>
                  </a:lnTo>
                  <a:lnTo>
                    <a:pt x="553" y="142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20"/>
                  </a:lnTo>
                  <a:lnTo>
                    <a:pt x="545" y="14"/>
                  </a:lnTo>
                  <a:lnTo>
                    <a:pt x="540" y="8"/>
                  </a:lnTo>
                  <a:lnTo>
                    <a:pt x="533" y="5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6"/>
                  </a:moveTo>
                  <a:lnTo>
                    <a:pt x="36" y="146"/>
                  </a:lnTo>
                  <a:lnTo>
                    <a:pt x="33" y="145"/>
                  </a:lnTo>
                  <a:lnTo>
                    <a:pt x="32" y="144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5"/>
                  </a:lnTo>
                  <a:lnTo>
                    <a:pt x="33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516" y="32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2"/>
                  </a:lnTo>
                  <a:lnTo>
                    <a:pt x="520" y="143"/>
                  </a:lnTo>
                  <a:lnTo>
                    <a:pt x="519" y="145"/>
                  </a:lnTo>
                  <a:lnTo>
                    <a:pt x="518" y="146"/>
                  </a:lnTo>
                  <a:lnTo>
                    <a:pt x="515" y="146"/>
                  </a:lnTo>
                  <a:lnTo>
                    <a:pt x="37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</p:grpSp>
      <p:sp>
        <p:nvSpPr>
          <p:cNvPr id="217" name="ZoneTexte 216"/>
          <p:cNvSpPr txBox="1"/>
          <p:nvPr/>
        </p:nvSpPr>
        <p:spPr>
          <a:xfrm>
            <a:off x="2647742" y="3744644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218" name="ZoneTexte 217"/>
          <p:cNvSpPr txBox="1"/>
          <p:nvPr/>
        </p:nvSpPr>
        <p:spPr>
          <a:xfrm>
            <a:off x="2973288" y="5256812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9" name="ZoneTexte 218"/>
          <p:cNvSpPr txBox="1"/>
          <p:nvPr/>
        </p:nvSpPr>
        <p:spPr>
          <a:xfrm>
            <a:off x="8021441" y="3140968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0" name="ZoneTexte 219"/>
          <p:cNvSpPr txBox="1"/>
          <p:nvPr/>
        </p:nvSpPr>
        <p:spPr>
          <a:xfrm>
            <a:off x="5098395" y="5347501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à coins arrondis 115"/>
          <p:cNvSpPr/>
          <p:nvPr/>
        </p:nvSpPr>
        <p:spPr>
          <a:xfrm>
            <a:off x="4395125" y="3939550"/>
            <a:ext cx="2786082" cy="7135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/>
              <a:t>Authentication</a:t>
            </a:r>
            <a:r>
              <a:rPr lang="fr-FR" dirty="0"/>
              <a:t> Service</a:t>
            </a:r>
          </a:p>
        </p:txBody>
      </p:sp>
      <p:pic>
        <p:nvPicPr>
          <p:cNvPr id="241" name="Image 2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3993339"/>
            <a:ext cx="860071" cy="803813"/>
          </a:xfrm>
          <a:prstGeom prst="rect">
            <a:avLst/>
          </a:prstGeom>
        </p:spPr>
      </p:pic>
      <p:sp>
        <p:nvSpPr>
          <p:cNvPr id="242" name="ZoneTexte 241"/>
          <p:cNvSpPr txBox="1"/>
          <p:nvPr/>
        </p:nvSpPr>
        <p:spPr>
          <a:xfrm>
            <a:off x="8251806" y="4201343"/>
            <a:ext cx="71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VOMS</a:t>
            </a:r>
            <a:endParaRPr lang="fr-FR" sz="1400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221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51"/>
    </mc:Choice>
    <mc:Fallback xmlns="">
      <p:transition spd="slow" advTm="75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18" grpId="0"/>
      <p:bldP spid="219" grpId="0"/>
      <p:bldP spid="2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Utilisation d’« </a:t>
            </a:r>
            <a:r>
              <a:rPr lang="fr-FR" dirty="0" err="1" smtClean="0"/>
              <a:t>Integrated</a:t>
            </a:r>
            <a:r>
              <a:rPr lang="fr-FR" dirty="0" smtClean="0"/>
              <a:t> Case Data (ICD) » dans AMGA</a:t>
            </a:r>
          </a:p>
          <a:p>
            <a:pPr lvl="1"/>
            <a:r>
              <a:rPr lang="fr-FR" dirty="0" smtClean="0"/>
              <a:t>Représentation générique des données médicales</a:t>
            </a:r>
          </a:p>
          <a:p>
            <a:pPr lvl="1"/>
            <a:r>
              <a:rPr lang="fr-FR" dirty="0" smtClean="0"/>
              <a:t>Utilisation de concepts</a:t>
            </a:r>
          </a:p>
          <a:p>
            <a:pPr lvl="2"/>
            <a:r>
              <a:rPr lang="fr-FR" dirty="0" smtClean="0"/>
              <a:t>Patient, </a:t>
            </a:r>
            <a:r>
              <a:rPr lang="fr-FR" dirty="0" err="1" smtClean="0"/>
              <a:t>Visit</a:t>
            </a:r>
            <a:r>
              <a:rPr lang="fr-FR" dirty="0" smtClean="0"/>
              <a:t>, Exam, </a:t>
            </a:r>
            <a:r>
              <a:rPr lang="fr-FR" dirty="0" err="1" smtClean="0"/>
              <a:t>Clinical</a:t>
            </a:r>
            <a:r>
              <a:rPr lang="fr-FR" dirty="0" smtClean="0"/>
              <a:t> Variable</a:t>
            </a:r>
          </a:p>
          <a:p>
            <a:pPr lvl="1"/>
            <a:r>
              <a:rPr lang="fr-FR" dirty="0" smtClean="0"/>
              <a:t>Restitution de l’information au moyen d’un service web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pic>
        <p:nvPicPr>
          <p:cNvPr id="38" name="Image 3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1" y="3707806"/>
            <a:ext cx="7148833" cy="26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04"/>
    </mc:Choice>
    <mc:Fallback xmlns="">
      <p:transition spd="slow" advTm="6820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 txBox="1">
            <a:spLocks/>
          </p:cNvSpPr>
          <p:nvPr/>
        </p:nvSpPr>
        <p:spPr bwMode="auto">
          <a:xfrm>
            <a:off x="320675" y="1268413"/>
            <a:ext cx="849947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Concepts ICD liés à la base anatomopathologique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données anatomopathologique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2493498"/>
              </p:ext>
            </p:extLst>
          </p:nvPr>
        </p:nvGraphicFramePr>
        <p:xfrm>
          <a:off x="4794542" y="2479289"/>
          <a:ext cx="4023304" cy="3974047"/>
        </p:xfrm>
        <a:graphic>
          <a:graphicData uri="http://schemas.openxmlformats.org/drawingml/2006/table">
            <a:tbl>
              <a:tblPr firstRow="1" firstCol="1" bandRow="1"/>
              <a:tblGrid>
                <a:gridCol w="1368152"/>
                <a:gridCol w="2655152"/>
              </a:tblGrid>
              <a:tr h="38203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NOMLEC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Médecin lecteur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0171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INSEELEC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Code INSEE du médecin lecteur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NOMLEC2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Médecin lecteur 2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INSEELEC2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Code INSEE du 2ème médecin lecteur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NOMMED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 de médecin (prescripteur)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INSEEMED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Code INSEE du médecin prescripteur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NURES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Numéro dossier, interne à la BDD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DATVALIDATION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 de validation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MODPREL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INFORMATIONS ADICAP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TYPTECH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ORGANE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LESION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DATCODAGE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 de finalisation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NOMORIG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Origine du prélèvement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RESULTATCCL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Lien vers le fichier 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NOMLEC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Médecin lecteur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INSEELEC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Code INSEE du médecin lecteur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26802" y="1772816"/>
            <a:ext cx="399593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Aft>
                <a:spcPts val="0"/>
              </a:spcAft>
              <a:buBlip>
                <a:blip r:embed="rId7"/>
              </a:buBlip>
            </a:pPr>
            <a:r>
              <a:rPr lang="fr-FR" sz="1600" b="1" dirty="0" smtClean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Patient  </a:t>
            </a:r>
            <a:endParaRPr lang="fr-FR" sz="1600" dirty="0" smtClean="0">
              <a:latin typeface="Calibri"/>
              <a:ea typeface="Times New Roman"/>
              <a:cs typeface="Times New Roman"/>
            </a:endParaRPr>
          </a:p>
          <a:p>
            <a:pPr marL="800100" lvl="1" indent="-342900">
              <a:lnSpc>
                <a:spcPct val="120000"/>
              </a:lnSpc>
              <a:spcAft>
                <a:spcPts val="0"/>
              </a:spcAft>
              <a:buBlip>
                <a:blip r:embed="rId8"/>
              </a:buBlip>
            </a:pPr>
            <a:r>
              <a:rPr lang="fr-FR" sz="1600" b="1" dirty="0" err="1" smtClean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Visit</a:t>
            </a:r>
            <a:r>
              <a:rPr lang="fr-FR" sz="1600" b="1" dirty="0" smtClean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 / </a:t>
            </a:r>
            <a:r>
              <a:rPr lang="fr-FR" sz="1600" b="1" dirty="0" err="1" smtClean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Medical</a:t>
            </a:r>
            <a:r>
              <a:rPr lang="fr-FR" sz="1600" b="1" dirty="0" smtClean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Event</a:t>
            </a:r>
            <a:endParaRPr lang="fr-FR" sz="1600" dirty="0">
              <a:latin typeface="Calibri"/>
              <a:ea typeface="Times New Roman"/>
              <a:cs typeface="Times New Roman"/>
            </a:endParaRPr>
          </a:p>
          <a:p>
            <a:pPr marL="1257300" lvl="2" indent="-342900">
              <a:lnSpc>
                <a:spcPct val="120000"/>
              </a:lnSpc>
              <a:spcAft>
                <a:spcPts val="0"/>
              </a:spcAft>
              <a:buBlip>
                <a:blip r:embed="rId9"/>
              </a:buBlip>
              <a:tabLst>
                <a:tab pos="457200" algn="l"/>
              </a:tabLst>
            </a:pPr>
            <a:r>
              <a:rPr lang="fr-FR" sz="1600" b="1" dirty="0" err="1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Clinical</a:t>
            </a:r>
            <a:r>
              <a:rPr lang="fr-FR" sz="1600" b="1" dirty="0">
                <a:solidFill>
                  <a:srgbClr val="000000"/>
                </a:solidFill>
                <a:latin typeface="Calibri"/>
                <a:ea typeface="Times New Roman"/>
                <a:cs typeface="Calibri"/>
              </a:rPr>
              <a:t> Variable</a:t>
            </a:r>
            <a:endParaRPr lang="fr-FR" sz="1600" dirty="0">
              <a:latin typeface="Calibri"/>
              <a:ea typeface="Times New Roman"/>
              <a:cs typeface="Times New Roman"/>
            </a:endParaRP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17809"/>
              </p:ext>
            </p:extLst>
          </p:nvPr>
        </p:nvGraphicFramePr>
        <p:xfrm>
          <a:off x="320675" y="2852936"/>
          <a:ext cx="4249737" cy="3380770"/>
        </p:xfrm>
        <a:graphic>
          <a:graphicData uri="http://schemas.openxmlformats.org/drawingml/2006/table">
            <a:tbl>
              <a:tblPr firstRow="1" firstCol="1" bandRow="1"/>
              <a:tblGrid>
                <a:gridCol w="1298997"/>
                <a:gridCol w="2950740"/>
              </a:tblGrid>
              <a:tr h="295592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NURES ID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Identifiant dossier interne 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</a:tr>
              <a:tr h="23225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NUDDEXT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Identifiant de l'examen (public)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DATPREL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 ou le prélèvement a été effectué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DATENREG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 ou le prélèvement a été reçu au labo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NUPAT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Numéro du patient 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marL="0" indent="226695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NOMPAT</a:t>
                      </a: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 patronymique</a:t>
                      </a: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marL="0" indent="226695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PRENOM</a:t>
                      </a: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Prénom</a:t>
                      </a: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ADRESSE1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Adresse du patient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ADRESSE2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Complément d'adresse 2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ADRESSE3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Complément d'adresse 3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CODPOSTAL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Code postal du patient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VILLE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Ville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PAYS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Pays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SEXE</a:t>
                      </a:r>
                      <a:endParaRPr lang="fr-FR" sz="12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Sexe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  <a:tr h="1809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DATNAISSANCE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Date de naissance</a:t>
                      </a:r>
                      <a:endParaRPr lang="fr-FR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3163" marR="3316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2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2"/>
    </mc:Choice>
    <mc:Fallback xmlns="">
      <p:transition spd="slow" advTm="3838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Interfaçage avec les Systèmes d’information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Pour les fournisseurs de données de pathologie</a:t>
            </a:r>
          </a:p>
          <a:p>
            <a:pPr lvl="1"/>
            <a:r>
              <a:rPr lang="fr-FR" sz="2000" dirty="0" smtClean="0"/>
              <a:t>Solution pour le cabinet SIPATH:</a:t>
            </a:r>
          </a:p>
          <a:p>
            <a:pPr lvl="2"/>
            <a:r>
              <a:rPr lang="fr-FR" sz="1800" dirty="0" smtClean="0"/>
              <a:t>Les données sont « poussées » au format XML depuis les bases métier vers le serveur « grille »</a:t>
            </a:r>
          </a:p>
          <a:p>
            <a:pPr lvl="2"/>
            <a:r>
              <a:rPr lang="fr-FR" sz="1800" dirty="0" smtClean="0"/>
              <a:t>L’intégration est ensuite effectuée dans ICD</a:t>
            </a:r>
          </a:p>
          <a:p>
            <a:pPr lvl="2"/>
            <a:endParaRPr lang="fr-FR" sz="1800" dirty="0" smtClean="0"/>
          </a:p>
          <a:p>
            <a:r>
              <a:rPr lang="fr-FR" sz="2400" dirty="0" smtClean="0"/>
              <a:t>Pour les associations de dépistage</a:t>
            </a:r>
          </a:p>
          <a:p>
            <a:pPr lvl="1"/>
            <a:r>
              <a:rPr lang="fr-FR" sz="2000" dirty="0" smtClean="0"/>
              <a:t>ICD permet d’exposer aux travers de services web les données</a:t>
            </a:r>
          </a:p>
          <a:p>
            <a:pPr lvl="2"/>
            <a:r>
              <a:rPr lang="fr-FR" sz="1800" dirty="0" smtClean="0"/>
              <a:t>La </a:t>
            </a:r>
            <a:r>
              <a:rPr lang="fr-FR" sz="1800" dirty="0" err="1" smtClean="0"/>
              <a:t>gateway</a:t>
            </a:r>
            <a:r>
              <a:rPr lang="fr-FR" sz="1800" dirty="0" smtClean="0"/>
              <a:t> se charge de l’authentification des utilisateurs</a:t>
            </a:r>
          </a:p>
          <a:p>
            <a:pPr lvl="2"/>
            <a:r>
              <a:rPr lang="fr-FR" sz="1800" dirty="0" smtClean="0"/>
              <a:t>Amga offre un accès transparent aux sites distribués en mode « fédération »</a:t>
            </a:r>
          </a:p>
          <a:p>
            <a:pPr lvl="2"/>
            <a:endParaRPr lang="fr-FR" sz="1800" dirty="0" smtClean="0"/>
          </a:p>
          <a:p>
            <a:r>
              <a:rPr lang="fr-FR" sz="2400" dirty="0" smtClean="0"/>
              <a:t>Pour la santé publique</a:t>
            </a:r>
          </a:p>
          <a:p>
            <a:pPr lvl="1"/>
            <a:r>
              <a:rPr lang="fr-FR" sz="2000" dirty="0" smtClean="0"/>
              <a:t>Les clients se connectent directement au serveur central</a:t>
            </a:r>
          </a:p>
          <a:p>
            <a:pPr lvl="2"/>
            <a:r>
              <a:rPr lang="fr-FR" sz="1800" dirty="0" smtClean="0"/>
              <a:t>Ils peuvent interroger le réseau comme une base de données classique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3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94"/>
    </mc:Choice>
    <mc:Fallback xmlns="">
      <p:transition spd="slow" advTm="8609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Eléments de sécurité: CPS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place d’un système d’authentification des utilisateurs par Carte de Professionnel de Santé [1]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Contenu d’une CPS:</a:t>
            </a:r>
          </a:p>
          <a:p>
            <a:pPr lvl="1"/>
            <a:r>
              <a:rPr lang="fr-FR" dirty="0" smtClean="0"/>
              <a:t>Informations sur le porteur de la carte (personne, métier, …)</a:t>
            </a:r>
          </a:p>
          <a:p>
            <a:pPr lvl="1"/>
            <a:r>
              <a:rPr lang="fr-FR" dirty="0" smtClean="0"/>
              <a:t>Deux certificats X509: un pour l’authentification et un pour la signature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56078"/>
            <a:ext cx="2592288" cy="1634049"/>
          </a:xfrm>
          <a:prstGeom prst="rect">
            <a:avLst/>
          </a:prstGeom>
        </p:spPr>
      </p:pic>
      <p:pic>
        <p:nvPicPr>
          <p:cNvPr id="8" name="Image 203" descr="cpsreader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1560" y="2420888"/>
            <a:ext cx="3320000" cy="210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79512" y="6093296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cap="small" dirty="0" smtClean="0"/>
              <a:t>[1] J</a:t>
            </a:r>
            <a:r>
              <a:rPr lang="fr-FR" sz="1000" cap="small" dirty="0"/>
              <a:t>. Passerat-</a:t>
            </a:r>
            <a:r>
              <a:rPr lang="fr-FR" sz="1000" cap="small" dirty="0" err="1"/>
              <a:t>Palmbach</a:t>
            </a:r>
            <a:r>
              <a:rPr lang="fr-FR" sz="1000" dirty="0"/>
              <a:t>, </a:t>
            </a:r>
            <a:r>
              <a:rPr lang="fr-FR" sz="1000" i="1" dirty="0"/>
              <a:t>Mise en place d’un environnement de sécurité autour de la Carte de Professionnel de Santé dans une infrastructure de grille de données</a:t>
            </a:r>
            <a:r>
              <a:rPr lang="fr-FR" sz="1000" dirty="0"/>
              <a:t>. 2009, Rapport d’ingénieur, Filière : Informatique des Systèmes Embarqués, Université Blaise Pascal - Clermont-Ferrand.</a:t>
            </a:r>
          </a:p>
        </p:txBody>
      </p:sp>
    </p:spTree>
    <p:extLst>
      <p:ext uri="{BB962C8B-B14F-4D97-AF65-F5344CB8AC3E}">
        <p14:creationId xmlns:p14="http://schemas.microsoft.com/office/powerpoint/2010/main" val="17128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34"/>
    </mc:Choice>
    <mc:Fallback xmlns="">
      <p:transition spd="slow" advTm="2563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Eléments de sécurité: CPS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676" y="1268413"/>
            <a:ext cx="5367828" cy="5184775"/>
          </a:xfrm>
        </p:spPr>
        <p:txBody>
          <a:bodyPr/>
          <a:lstStyle/>
          <a:p>
            <a:r>
              <a:rPr lang="fr-FR" dirty="0" smtClean="0"/>
              <a:t>Utilisation de PKCS#11</a:t>
            </a:r>
          </a:p>
          <a:p>
            <a:pPr lvl="1"/>
            <a:r>
              <a:rPr lang="fr-FR" dirty="0" smtClean="0"/>
              <a:t>Modèle standard d’accès aux périphériques de sécurité</a:t>
            </a:r>
          </a:p>
          <a:p>
            <a:pPr lvl="1"/>
            <a:r>
              <a:rPr lang="fr-FR" dirty="0" smtClean="0"/>
              <a:t>Fonctionnement multiplateforme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Développement d’un module d’accès aux certificats CPS</a:t>
            </a:r>
          </a:p>
          <a:p>
            <a:pPr lvl="1"/>
            <a:r>
              <a:rPr lang="fr-FR" dirty="0" smtClean="0"/>
              <a:t>Intégration au service d’authentification de la Gateway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sp>
        <p:nvSpPr>
          <p:cNvPr id="7" name="Forme libre 6"/>
          <p:cNvSpPr/>
          <p:nvPr/>
        </p:nvSpPr>
        <p:spPr>
          <a:xfrm>
            <a:off x="5508504" y="1988756"/>
            <a:ext cx="3600000" cy="720000"/>
          </a:xfrm>
          <a:custGeom>
            <a:avLst/>
            <a:gdLst>
              <a:gd name="connsiteX0" fmla="*/ 0 w 4176435"/>
              <a:gd name="connsiteY0" fmla="*/ 733777 h 733777"/>
              <a:gd name="connsiteX1" fmla="*/ 550333 w 4176435"/>
              <a:gd name="connsiteY1" fmla="*/ 0 h 733777"/>
              <a:gd name="connsiteX2" fmla="*/ 3626102 w 4176435"/>
              <a:gd name="connsiteY2" fmla="*/ 0 h 733777"/>
              <a:gd name="connsiteX3" fmla="*/ 4176435 w 4176435"/>
              <a:gd name="connsiteY3" fmla="*/ 733777 h 733777"/>
              <a:gd name="connsiteX4" fmla="*/ 0 w 4176435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435" h="733777">
                <a:moveTo>
                  <a:pt x="4176435" y="1"/>
                </a:moveTo>
                <a:lnTo>
                  <a:pt x="3626102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4176435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1356" tIns="30481" rIns="761356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Application</a:t>
            </a:r>
            <a:endParaRPr lang="fr-FR" sz="2400" kern="1200" dirty="0"/>
          </a:p>
        </p:txBody>
      </p:sp>
      <p:sp>
        <p:nvSpPr>
          <p:cNvPr id="8" name="Forme libre 7"/>
          <p:cNvSpPr/>
          <p:nvPr/>
        </p:nvSpPr>
        <p:spPr>
          <a:xfrm>
            <a:off x="5688504" y="2681442"/>
            <a:ext cx="3240000" cy="720000"/>
          </a:xfrm>
          <a:custGeom>
            <a:avLst/>
            <a:gdLst>
              <a:gd name="connsiteX0" fmla="*/ 0 w 3456368"/>
              <a:gd name="connsiteY0" fmla="*/ 733777 h 733777"/>
              <a:gd name="connsiteX1" fmla="*/ 550333 w 3456368"/>
              <a:gd name="connsiteY1" fmla="*/ 0 h 733777"/>
              <a:gd name="connsiteX2" fmla="*/ 2906035 w 3456368"/>
              <a:gd name="connsiteY2" fmla="*/ 0 h 733777"/>
              <a:gd name="connsiteX3" fmla="*/ 3456368 w 3456368"/>
              <a:gd name="connsiteY3" fmla="*/ 733777 h 733777"/>
              <a:gd name="connsiteX4" fmla="*/ 0 w 3456368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368" h="733777">
                <a:moveTo>
                  <a:pt x="3456368" y="1"/>
                </a:moveTo>
                <a:lnTo>
                  <a:pt x="2906035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3456368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345" tIns="30481" rIns="635344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PKCS#11</a:t>
            </a:r>
            <a:endParaRPr lang="fr-FR" sz="2400" kern="1200" dirty="0"/>
          </a:p>
        </p:txBody>
      </p:sp>
      <p:sp>
        <p:nvSpPr>
          <p:cNvPr id="9" name="Forme libre 8"/>
          <p:cNvSpPr/>
          <p:nvPr/>
        </p:nvSpPr>
        <p:spPr>
          <a:xfrm>
            <a:off x="5868504" y="3415221"/>
            <a:ext cx="2880000" cy="720000"/>
          </a:xfrm>
          <a:custGeom>
            <a:avLst/>
            <a:gdLst>
              <a:gd name="connsiteX0" fmla="*/ 0 w 2736301"/>
              <a:gd name="connsiteY0" fmla="*/ 733777 h 733777"/>
              <a:gd name="connsiteX1" fmla="*/ 550333 w 2736301"/>
              <a:gd name="connsiteY1" fmla="*/ 0 h 733777"/>
              <a:gd name="connsiteX2" fmla="*/ 2185968 w 2736301"/>
              <a:gd name="connsiteY2" fmla="*/ 0 h 733777"/>
              <a:gd name="connsiteX3" fmla="*/ 2736301 w 2736301"/>
              <a:gd name="connsiteY3" fmla="*/ 733777 h 733777"/>
              <a:gd name="connsiteX4" fmla="*/ 0 w 2736301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1" h="733777">
                <a:moveTo>
                  <a:pt x="2736301" y="1"/>
                </a:moveTo>
                <a:lnTo>
                  <a:pt x="2185968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2736301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9333" tIns="30480" rIns="509333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Pilote de la CPS</a:t>
            </a:r>
            <a:endParaRPr lang="fr-FR" sz="2400" kern="1200" dirty="0"/>
          </a:p>
        </p:txBody>
      </p:sp>
      <p:sp>
        <p:nvSpPr>
          <p:cNvPr id="10" name="Forme libre 9"/>
          <p:cNvSpPr/>
          <p:nvPr/>
        </p:nvSpPr>
        <p:spPr>
          <a:xfrm>
            <a:off x="6048504" y="4148999"/>
            <a:ext cx="2520000" cy="720000"/>
          </a:xfrm>
          <a:custGeom>
            <a:avLst/>
            <a:gdLst>
              <a:gd name="connsiteX0" fmla="*/ 0 w 2592268"/>
              <a:gd name="connsiteY0" fmla="*/ 733777 h 733777"/>
              <a:gd name="connsiteX1" fmla="*/ 550333 w 2592268"/>
              <a:gd name="connsiteY1" fmla="*/ 0 h 733777"/>
              <a:gd name="connsiteX2" fmla="*/ 2041935 w 2592268"/>
              <a:gd name="connsiteY2" fmla="*/ 0 h 733777"/>
              <a:gd name="connsiteX3" fmla="*/ 2592268 w 2592268"/>
              <a:gd name="connsiteY3" fmla="*/ 733777 h 733777"/>
              <a:gd name="connsiteX4" fmla="*/ 0 w 2592268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68" h="733777">
                <a:moveTo>
                  <a:pt x="2592268" y="1"/>
                </a:moveTo>
                <a:lnTo>
                  <a:pt x="2041935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2592268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4127" tIns="30480" rIns="484127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Pilote du lecteur</a:t>
            </a:r>
            <a:endParaRPr lang="fr-FR" sz="2400" kern="1200" dirty="0"/>
          </a:p>
        </p:txBody>
      </p:sp>
      <p:sp>
        <p:nvSpPr>
          <p:cNvPr id="11" name="Forme libre 10"/>
          <p:cNvSpPr/>
          <p:nvPr/>
        </p:nvSpPr>
        <p:spPr>
          <a:xfrm>
            <a:off x="6228504" y="4882777"/>
            <a:ext cx="2160000" cy="720000"/>
          </a:xfrm>
          <a:custGeom>
            <a:avLst/>
            <a:gdLst>
              <a:gd name="connsiteX0" fmla="*/ 0 w 1872211"/>
              <a:gd name="connsiteY0" fmla="*/ 733777 h 733777"/>
              <a:gd name="connsiteX1" fmla="*/ 550333 w 1872211"/>
              <a:gd name="connsiteY1" fmla="*/ 0 h 733777"/>
              <a:gd name="connsiteX2" fmla="*/ 1321878 w 1872211"/>
              <a:gd name="connsiteY2" fmla="*/ 0 h 733777"/>
              <a:gd name="connsiteX3" fmla="*/ 1872211 w 1872211"/>
              <a:gd name="connsiteY3" fmla="*/ 733777 h 733777"/>
              <a:gd name="connsiteX4" fmla="*/ 0 w 1872211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211" h="733777">
                <a:moveTo>
                  <a:pt x="1872211" y="1"/>
                </a:moveTo>
                <a:lnTo>
                  <a:pt x="1321878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1872211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8117" tIns="30480" rIns="358117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Matériel</a:t>
            </a:r>
            <a:endParaRPr lang="fr-FR" sz="2400" kern="1200" dirty="0"/>
          </a:p>
        </p:txBody>
      </p:sp>
    </p:spTree>
    <p:extLst>
      <p:ext uri="{BB962C8B-B14F-4D97-AF65-F5344CB8AC3E}">
        <p14:creationId xmlns:p14="http://schemas.microsoft.com/office/powerpoint/2010/main" val="30600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42"/>
    </mc:Choice>
    <mc:Fallback xmlns="">
      <p:transition spd="slow" advTm="5144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à coins arrondis 40"/>
          <p:cNvSpPr/>
          <p:nvPr/>
        </p:nvSpPr>
        <p:spPr>
          <a:xfrm>
            <a:off x="179512" y="1412776"/>
            <a:ext cx="8784976" cy="4896544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Epidémiologie</a:t>
            </a:r>
          </a:p>
          <a:p>
            <a:r>
              <a:rPr lang="fr-FR" sz="28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Veille sanitaire</a:t>
            </a:r>
          </a:p>
          <a:p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406008" y="4054152"/>
            <a:ext cx="3096344" cy="2039144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Légal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292080" y="1556792"/>
            <a:ext cx="3096344" cy="223453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Politique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403648" y="1556792"/>
            <a:ext cx="3096344" cy="208823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Médical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Enjeux de l’échange des données de santé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347864" y="3058235"/>
            <a:ext cx="2880320" cy="153017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Echange de données de santé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164288" y="3759423"/>
            <a:ext cx="171276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+mn-lt"/>
              </a:rPr>
              <a:t>ASIP-Santé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164288" y="1700808"/>
            <a:ext cx="194397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+mn-lt"/>
              </a:rPr>
              <a:t>Dossier Médical Partagé (DMP)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954180" y="2596570"/>
            <a:ext cx="204885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+mn-lt"/>
              </a:rPr>
              <a:t>Dossier communicant en cancérologie (DCC)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5591944" y="4725144"/>
            <a:ext cx="1698104" cy="457386"/>
            <a:chOff x="4572000" y="5635910"/>
            <a:chExt cx="1698104" cy="457386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4572000" y="5635910"/>
              <a:ext cx="1698104" cy="4573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928" y="5733256"/>
              <a:ext cx="1524000" cy="266700"/>
            </a:xfrm>
            <a:prstGeom prst="rect">
              <a:avLst/>
            </a:prstGeom>
          </p:spPr>
        </p:pic>
      </p:grpSp>
      <p:pic>
        <p:nvPicPr>
          <p:cNvPr id="26" name="Picture 24" descr="MCj0433937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7098" y="1680525"/>
            <a:ext cx="1061532" cy="93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Connecteur en arc 31"/>
          <p:cNvCxnSpPr>
            <a:stCxn id="27" idx="1"/>
          </p:cNvCxnSpPr>
          <p:nvPr/>
        </p:nvCxnSpPr>
        <p:spPr>
          <a:xfrm rot="10800000" flipH="1" flipV="1">
            <a:off x="467544" y="2443225"/>
            <a:ext cx="190928" cy="2082080"/>
          </a:xfrm>
          <a:prstGeom prst="curvedConnector4">
            <a:avLst>
              <a:gd name="adj1" fmla="val -119731"/>
              <a:gd name="adj2" fmla="val 55543"/>
            </a:avLst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32"/>
          <p:cNvCxnSpPr/>
          <p:nvPr/>
        </p:nvCxnSpPr>
        <p:spPr>
          <a:xfrm rot="16200000" flipH="1">
            <a:off x="402516" y="3864948"/>
            <a:ext cx="1168315" cy="152402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rc 35"/>
          <p:cNvCxnSpPr>
            <a:stCxn id="29" idx="2"/>
          </p:cNvCxnSpPr>
          <p:nvPr/>
        </p:nvCxnSpPr>
        <p:spPr>
          <a:xfrm rot="5400000">
            <a:off x="1543353" y="3914448"/>
            <a:ext cx="648900" cy="928309"/>
          </a:xfrm>
          <a:prstGeom prst="curvedConnector2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/>
          <p:cNvGrpSpPr/>
          <p:nvPr/>
        </p:nvGrpSpPr>
        <p:grpSpPr>
          <a:xfrm>
            <a:off x="5580112" y="5309366"/>
            <a:ext cx="1749597" cy="727858"/>
            <a:chOff x="11700792" y="3650744"/>
            <a:chExt cx="1749597" cy="727858"/>
          </a:xfrm>
        </p:grpSpPr>
        <p:sp>
          <p:nvSpPr>
            <p:cNvPr id="44" name="Rectangle à coins arrondis 43"/>
            <p:cNvSpPr/>
            <p:nvPr/>
          </p:nvSpPr>
          <p:spPr>
            <a:xfrm>
              <a:off x="11700792" y="3650744"/>
              <a:ext cx="1749597" cy="72785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12564888" y="3806598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Caslon Pro" pitchFamily="18" charset="0"/>
                </a:rPr>
                <a:t>Cepd</a:t>
              </a:r>
              <a:endPara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itchFamily="18" charset="0"/>
              </a:endParaRPr>
            </a:p>
          </p:txBody>
        </p:sp>
        <p:pic>
          <p:nvPicPr>
            <p:cNvPr id="42" name="Image 4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2"/>
            <a:stretch/>
          </p:blipFill>
          <p:spPr>
            <a:xfrm>
              <a:off x="11844808" y="3683645"/>
              <a:ext cx="763623" cy="679021"/>
            </a:xfrm>
            <a:prstGeom prst="rect">
              <a:avLst/>
            </a:prstGeom>
          </p:spPr>
        </p:pic>
      </p:grpSp>
      <p:grpSp>
        <p:nvGrpSpPr>
          <p:cNvPr id="48" name="Groupe 47"/>
          <p:cNvGrpSpPr/>
          <p:nvPr/>
        </p:nvGrpSpPr>
        <p:grpSpPr>
          <a:xfrm>
            <a:off x="7452320" y="4901403"/>
            <a:ext cx="1001452" cy="615829"/>
            <a:chOff x="7452320" y="4901403"/>
            <a:chExt cx="1001452" cy="615829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7452320" y="4901403"/>
              <a:ext cx="1001452" cy="6158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8793" y="4952052"/>
              <a:ext cx="848507" cy="514530"/>
            </a:xfrm>
            <a:prstGeom prst="rect">
              <a:avLst/>
            </a:prstGeom>
          </p:spPr>
        </p:pic>
      </p:grpSp>
      <p:sp>
        <p:nvSpPr>
          <p:cNvPr id="40" name="Organigramme : Disque magnétique 39"/>
          <p:cNvSpPr/>
          <p:nvPr/>
        </p:nvSpPr>
        <p:spPr>
          <a:xfrm>
            <a:off x="163244" y="2423256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Organigramme : Disque magnétique 48"/>
          <p:cNvSpPr/>
          <p:nvPr/>
        </p:nvSpPr>
        <p:spPr>
          <a:xfrm>
            <a:off x="506072" y="3157567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Organigramme : Disque magnétique 49"/>
          <p:cNvSpPr/>
          <p:nvPr/>
        </p:nvSpPr>
        <p:spPr>
          <a:xfrm>
            <a:off x="1151648" y="3823320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42" y="5626847"/>
            <a:ext cx="800100" cy="600075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67544" y="2212392"/>
            <a:ext cx="134703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+mn-lt"/>
              </a:rPr>
              <a:t>Hôpitaux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61844" y="2895327"/>
            <a:ext cx="13484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+mn-lt"/>
              </a:rPr>
              <a:t>Cliniques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442963" y="3592487"/>
            <a:ext cx="17779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+mn-lt"/>
              </a:rPr>
              <a:t>Laboratoires</a:t>
            </a:r>
          </a:p>
        </p:txBody>
      </p:sp>
      <p:sp>
        <p:nvSpPr>
          <p:cNvPr id="51" name="Organigramme : Disque magnétique 50"/>
          <p:cNvSpPr/>
          <p:nvPr/>
        </p:nvSpPr>
        <p:spPr>
          <a:xfrm>
            <a:off x="447292" y="4581128"/>
            <a:ext cx="956356" cy="1056317"/>
          </a:xfrm>
          <a:prstGeom prst="flowChartMagneticDisk">
            <a:avLst/>
          </a:prstGeom>
          <a:ln w="12700"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9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1"/>
    </mc:Choice>
    <mc:Fallback xmlns="">
      <p:transition spd="slow" advTm="9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1" grpId="0" animBg="1"/>
      <p:bldP spid="10" grpId="0" animBg="1"/>
      <p:bldP spid="9" grpId="0" animBg="1"/>
      <p:bldP spid="12" grpId="0" animBg="1"/>
      <p:bldP spid="13" grpId="0" animBg="1"/>
      <p:bldP spid="14" grpId="0" animBg="1"/>
      <p:bldP spid="40" grpId="0" animBg="1"/>
      <p:bldP spid="49" grpId="0" animBg="1"/>
      <p:bldP spid="50" grpId="0" animBg="1"/>
      <p:bldP spid="27" grpId="0" animBg="1"/>
      <p:bldP spid="28" grpId="0" animBg="1"/>
      <p:bldP spid="29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Eléments de sécurité: CPS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Inscription de la chaîne de certification </a:t>
            </a:r>
            <a:r>
              <a:rPr lang="fr-FR" dirty="0" smtClean="0"/>
              <a:t>GIP-CPS </a:t>
            </a:r>
            <a:r>
              <a:rPr lang="fr-FR" dirty="0"/>
              <a:t>dans </a:t>
            </a:r>
            <a:r>
              <a:rPr lang="fr-FR" dirty="0" smtClean="0"/>
              <a:t>VOMS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grpSp>
        <p:nvGrpSpPr>
          <p:cNvPr id="29" name="Groupe 28"/>
          <p:cNvGrpSpPr/>
          <p:nvPr/>
        </p:nvGrpSpPr>
        <p:grpSpPr>
          <a:xfrm>
            <a:off x="3623976" y="1268760"/>
            <a:ext cx="5047732" cy="5010168"/>
            <a:chOff x="2894935" y="1567438"/>
            <a:chExt cx="4218305" cy="4149936"/>
          </a:xfrm>
        </p:grpSpPr>
        <p:sp>
          <p:nvSpPr>
            <p:cNvPr id="30" name="Rectangle à coins arrondis 29"/>
            <p:cNvSpPr/>
            <p:nvPr/>
          </p:nvSpPr>
          <p:spPr bwMode="auto">
            <a:xfrm rot="21421678">
              <a:off x="3239526" y="1567438"/>
              <a:ext cx="3368173" cy="3432737"/>
            </a:xfrm>
            <a:prstGeom prst="round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4F81BD">
                  <a:shade val="50000"/>
                </a:srgbClr>
              </a:solidFill>
              <a:prstDash val="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31" name="Bouée 30"/>
            <p:cNvSpPr/>
            <p:nvPr/>
          </p:nvSpPr>
          <p:spPr>
            <a:xfrm>
              <a:off x="4259277" y="2612049"/>
              <a:ext cx="1235916" cy="1163696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32" name="Bouée 31"/>
            <p:cNvSpPr/>
            <p:nvPr/>
          </p:nvSpPr>
          <p:spPr>
            <a:xfrm>
              <a:off x="4441029" y="2783180"/>
              <a:ext cx="872411" cy="821432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33" name="Bouée 32"/>
            <p:cNvSpPr/>
            <p:nvPr/>
          </p:nvSpPr>
          <p:spPr>
            <a:xfrm>
              <a:off x="4586431" y="2920086"/>
              <a:ext cx="581607" cy="547622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4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18957" y="2639216"/>
              <a:ext cx="692481" cy="652016"/>
            </a:xfrm>
            <a:prstGeom prst="rect">
              <a:avLst/>
            </a:prstGeom>
            <a:noFill/>
          </p:spPr>
        </p:pic>
        <p:sp>
          <p:nvSpPr>
            <p:cNvPr id="35" name="ZoneTexte 242"/>
            <p:cNvSpPr txBox="1">
              <a:spLocks noChangeArrowheads="1"/>
            </p:cNvSpPr>
            <p:nvPr/>
          </p:nvSpPr>
          <p:spPr bwMode="auto">
            <a:xfrm>
              <a:off x="3872880" y="4725144"/>
              <a:ext cx="901824" cy="34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36" name="ZoneTexte 99"/>
            <p:cNvSpPr txBox="1">
              <a:spLocks noChangeArrowheads="1"/>
            </p:cNvSpPr>
            <p:nvPr/>
          </p:nvSpPr>
          <p:spPr bwMode="auto">
            <a:xfrm>
              <a:off x="4520952" y="3373542"/>
              <a:ext cx="1358753" cy="356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Services centraux</a:t>
              </a:r>
              <a:r>
                <a:rPr kumimoji="0" lang="fr-FR" sz="11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</a:t>
              </a:r>
              <a:r>
                <a:rPr lang="fr-FR" sz="11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A</a:t>
              </a:r>
              <a:r>
                <a:rPr kumimoji="0" lang="fr-FR" sz="1100" b="1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utorité</a:t>
              </a:r>
              <a:r>
                <a:rPr kumimoji="0" lang="fr-FR" sz="11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de sécurité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37" name="Flèche courbée vers le haut 36"/>
            <p:cNvSpPr/>
            <p:nvPr/>
          </p:nvSpPr>
          <p:spPr>
            <a:xfrm rot="3583414" flipH="1">
              <a:off x="3697918" y="3970358"/>
              <a:ext cx="2051077" cy="602969"/>
            </a:xfrm>
            <a:prstGeom prst="curvedUp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8" name="Picture 24" descr="MCj0433937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63726" y="4149080"/>
              <a:ext cx="893300" cy="786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ZoneTexte 233"/>
            <p:cNvSpPr txBox="1">
              <a:spLocks noChangeArrowheads="1"/>
            </p:cNvSpPr>
            <p:nvPr/>
          </p:nvSpPr>
          <p:spPr bwMode="auto">
            <a:xfrm>
              <a:off x="4953000" y="5373216"/>
              <a:ext cx="772356" cy="34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Carte CPS du médecin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pic>
          <p:nvPicPr>
            <p:cNvPr id="40" name="Image 203" descr="cpsreader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8225" y="4753569"/>
              <a:ext cx="1114356" cy="706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23" descr="MCj0424766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85425" y="4253550"/>
              <a:ext cx="878301" cy="88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ZoneTexte 112"/>
            <p:cNvSpPr txBox="1">
              <a:spLocks noChangeArrowheads="1"/>
            </p:cNvSpPr>
            <p:nvPr/>
          </p:nvSpPr>
          <p:spPr bwMode="auto">
            <a:xfrm rot="1790726">
              <a:off x="2894935" y="3453206"/>
              <a:ext cx="1309059" cy="203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du réseau</a:t>
              </a:r>
              <a:endParaRPr kumimoji="0" lang="fr-FR" sz="1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pic>
          <p:nvPicPr>
            <p:cNvPr id="43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20952" y="4797152"/>
              <a:ext cx="507816" cy="478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lèche courbée vers le haut 43"/>
            <p:cNvSpPr/>
            <p:nvPr/>
          </p:nvSpPr>
          <p:spPr>
            <a:xfrm rot="19145946">
              <a:off x="5904284" y="5287475"/>
              <a:ext cx="648072" cy="288032"/>
            </a:xfrm>
            <a:prstGeom prst="curvedUp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schemeClr val="tx1"/>
                </a:solidFill>
              </a:endParaRPr>
            </a:p>
          </p:txBody>
        </p:sp>
        <p:sp>
          <p:nvSpPr>
            <p:cNvPr id="46" name="ZoneTexte 233"/>
            <p:cNvSpPr txBox="1">
              <a:spLocks noChangeArrowheads="1"/>
            </p:cNvSpPr>
            <p:nvPr/>
          </p:nvSpPr>
          <p:spPr bwMode="auto">
            <a:xfrm>
              <a:off x="6058370" y="5445224"/>
              <a:ext cx="1054870" cy="216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PKCS#11</a:t>
              </a:r>
              <a:endPara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47" name="ZoneTexte 242"/>
            <p:cNvSpPr txBox="1">
              <a:spLocks noChangeArrowheads="1"/>
            </p:cNvSpPr>
            <p:nvPr/>
          </p:nvSpPr>
          <p:spPr bwMode="auto">
            <a:xfrm>
              <a:off x="3440832" y="4077072"/>
              <a:ext cx="973832" cy="34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Communication SSL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99" y="2261036"/>
              <a:ext cx="454299" cy="463092"/>
            </a:xfrm>
            <a:prstGeom prst="rect">
              <a:avLst/>
            </a:prstGeom>
          </p:spPr>
        </p:pic>
        <p:cxnSp>
          <p:nvCxnSpPr>
            <p:cNvPr id="49" name="Connecteur droit avec flèche 48"/>
            <p:cNvCxnSpPr/>
            <p:nvPr/>
          </p:nvCxnSpPr>
          <p:spPr>
            <a:xfrm>
              <a:off x="4016896" y="2612049"/>
              <a:ext cx="589090" cy="353203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242"/>
            <p:cNvSpPr txBox="1">
              <a:spLocks noChangeArrowheads="1"/>
            </p:cNvSpPr>
            <p:nvPr/>
          </p:nvSpPr>
          <p:spPr bwMode="auto">
            <a:xfrm>
              <a:off x="3711724" y="2307916"/>
              <a:ext cx="432048" cy="34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GIP-CPS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51" name="ZoneTexte 242"/>
            <p:cNvSpPr txBox="1">
              <a:spLocks noChangeArrowheads="1"/>
            </p:cNvSpPr>
            <p:nvPr/>
          </p:nvSpPr>
          <p:spPr bwMode="auto">
            <a:xfrm>
              <a:off x="4204830" y="2307916"/>
              <a:ext cx="973832" cy="34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Vérification de l’identité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</p:grpSp>
      <p:pic>
        <p:nvPicPr>
          <p:cNvPr id="52" name="Imag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31">
            <a:off x="6719143" y="5530515"/>
            <a:ext cx="653285" cy="4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9"/>
    </mc:Choice>
    <mc:Fallback xmlns="">
      <p:transition spd="slow" advTm="1980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du patient et des données médicales pour le Réseau Sentinelle Cancer Auvergne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 4: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3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"/>
    </mc:Choice>
    <mc:Fallback xmlns="">
      <p:transition spd="slow" advTm="1348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Identification du patient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sz="2400" dirty="0" smtClean="0"/>
                  <a:t>Problème « ouvert » dans le système de soin français</a:t>
                </a:r>
              </a:p>
              <a:p>
                <a:pPr lvl="1"/>
                <a:r>
                  <a:rPr lang="fr-FR" sz="2000" dirty="0" smtClean="0"/>
                  <a:t>Utilisation du numéro de sécurité sociale prohibé par la CNIL</a:t>
                </a:r>
              </a:p>
              <a:p>
                <a:pPr lvl="1"/>
                <a:endParaRPr lang="fr-FR" sz="2000" dirty="0" smtClean="0"/>
              </a:p>
              <a:p>
                <a:pPr lvl="1"/>
                <a:r>
                  <a:rPr lang="fr-FR" sz="2000" dirty="0" smtClean="0"/>
                  <a:t>Adoption de l’Identifiant National de Santé marginal</a:t>
                </a:r>
              </a:p>
              <a:p>
                <a:pPr lvl="1"/>
                <a:endParaRPr lang="fr-FR" sz="2000" dirty="0"/>
              </a:p>
              <a:p>
                <a:r>
                  <a:rPr lang="fr-FR" sz="2400" dirty="0" smtClean="0"/>
                  <a:t>Besoin de définir un nouveau modèle</a:t>
                </a:r>
                <a:endParaRPr lang="fr-FR" sz="2400" dirty="0"/>
              </a:p>
              <a:p>
                <a:pPr lvl="1"/>
                <a:r>
                  <a:rPr lang="fr-FR" sz="2000" dirty="0" smtClean="0"/>
                  <a:t>Respect des contraintes de l’ASIP</a:t>
                </a:r>
              </a:p>
              <a:p>
                <a:r>
                  <a:rPr lang="fr-FR" sz="2400" dirty="0" smtClean="0"/>
                  <a:t>Création </a:t>
                </a:r>
                <a:r>
                  <a:rPr lang="fr-FR" sz="2400" dirty="0"/>
                  <a:t>d’un modèle dynamique et distribué du patient</a:t>
                </a:r>
              </a:p>
              <a:p>
                <a:pPr lvl="1"/>
                <a:r>
                  <a:rPr lang="fr-FR" sz="2000" dirty="0"/>
                  <a:t>Définition d’un identifiant anonyme de type ‘</a:t>
                </a:r>
                <a:r>
                  <a:rPr lang="fr-FR" sz="2000" dirty="0" err="1"/>
                  <a:t>uuid</a:t>
                </a:r>
                <a:r>
                  <a:rPr lang="fr-FR" sz="2000" dirty="0"/>
                  <a:t>’ propre à chaque patient et à chaque base:</a:t>
                </a:r>
              </a:p>
              <a:p>
                <a:pPr lvl="2"/>
                <a:r>
                  <a:rPr lang="fr-FR" sz="1800" dirty="0"/>
                  <a:t>Statistiquement unique: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8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800" i="1">
                            <a:latin typeface="Cambria Math"/>
                          </a:rPr>
                          <m:t>36</m:t>
                        </m:r>
                      </m:sup>
                    </m:sSup>
                  </m:oMath>
                </a14:m>
                <a:r>
                  <a:rPr lang="fr-FR" sz="1800" dirty="0"/>
                  <a:t> </a:t>
                </a:r>
                <a:r>
                  <a:rPr lang="fr-FR" sz="1800" dirty="0" smtClean="0"/>
                  <a:t>possibilités</a:t>
                </a:r>
                <a:endParaRPr lang="fr-FR" sz="2000" dirty="0"/>
              </a:p>
              <a:p>
                <a:pPr lvl="1"/>
                <a:r>
                  <a:rPr lang="fr-FR" sz="2000" dirty="0"/>
                  <a:t>Utilisation systématique du chiffrement de l’identifiant</a:t>
                </a:r>
              </a:p>
              <a:p>
                <a:pPr lvl="2"/>
                <a:r>
                  <a:rPr lang="fr-FR" sz="1800" dirty="0"/>
                  <a:t>Fédération des identifiants au niveau du serveur central</a:t>
                </a:r>
              </a:p>
              <a:p>
                <a:endParaRPr lang="fr-FR" sz="2400" dirty="0" smtClean="0"/>
              </a:p>
              <a:p>
                <a:pPr lvl="1"/>
                <a:endParaRPr lang="fr-FR" sz="1600" dirty="0"/>
              </a:p>
              <a:p>
                <a:endParaRPr lang="fr-FR" sz="2000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9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08104" y="2780928"/>
            <a:ext cx="309634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13 196 952 729 666 105 357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486694" y="2060848"/>
            <a:ext cx="309634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1 79 03 63 877 122 56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79512" y="6279123"/>
            <a:ext cx="74523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cap="small" dirty="0" smtClean="0"/>
              <a:t>[1] </a:t>
            </a:r>
            <a:r>
              <a:rPr lang="en-US" sz="1000" cap="small" dirty="0"/>
              <a:t>P. Leach, M. </a:t>
            </a:r>
            <a:r>
              <a:rPr lang="en-US" sz="1000" cap="small" dirty="0" err="1"/>
              <a:t>Mealling</a:t>
            </a:r>
            <a:r>
              <a:rPr lang="en-US" sz="1000" cap="small" dirty="0"/>
              <a:t>, et R. </a:t>
            </a:r>
            <a:r>
              <a:rPr lang="en-US" sz="1000" cap="small" dirty="0" err="1"/>
              <a:t>Salz</a:t>
            </a:r>
            <a:r>
              <a:rPr lang="en-US" sz="1000" cap="small" dirty="0"/>
              <a:t>, A Universally Unique </a:t>
            </a:r>
            <a:r>
              <a:rPr lang="en-US" sz="1000" cap="small" dirty="0" err="1"/>
              <a:t>IDentifier</a:t>
            </a:r>
            <a:r>
              <a:rPr lang="en-US" sz="1000" cap="small" dirty="0"/>
              <a:t> (UUID) URN Namespace. 2005, RFC 4122</a:t>
            </a:r>
            <a:r>
              <a:rPr lang="en-US" sz="1000" cap="small" dirty="0" smtClean="0"/>
              <a:t>.</a:t>
            </a:r>
            <a:r>
              <a:rPr lang="fr-FR" sz="1000" cap="small" dirty="0" smtClean="0"/>
              <a:t> </a:t>
            </a:r>
            <a:endParaRPr lang="fr-FR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265713" y="4725144"/>
            <a:ext cx="469877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162bb7e6-8fe4-4c69-854d-48c184e29825</a:t>
            </a:r>
          </a:p>
        </p:txBody>
      </p:sp>
    </p:spTree>
    <p:extLst>
      <p:ext uri="{BB962C8B-B14F-4D97-AF65-F5344CB8AC3E}">
        <p14:creationId xmlns:p14="http://schemas.microsoft.com/office/powerpoint/2010/main" val="11156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53"/>
    </mc:Choice>
    <mc:Fallback xmlns="">
      <p:transition spd="slow" advTm="1031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Mécanisme d’identification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573253" y="1190836"/>
            <a:ext cx="7502050" cy="5412718"/>
            <a:chOff x="0" y="77696"/>
            <a:chExt cx="9626722" cy="6780304"/>
          </a:xfrm>
        </p:grpSpPr>
        <p:sp>
          <p:nvSpPr>
            <p:cNvPr id="8" name="Organigramme : Extraire 7"/>
            <p:cNvSpPr/>
            <p:nvPr/>
          </p:nvSpPr>
          <p:spPr>
            <a:xfrm rot="5400000">
              <a:off x="2700000" y="5822173"/>
              <a:ext cx="1285884" cy="214314"/>
            </a:xfrm>
            <a:prstGeom prst="flowChartExtra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9" name="Organigramme : Extraire 8"/>
            <p:cNvSpPr/>
            <p:nvPr/>
          </p:nvSpPr>
          <p:spPr>
            <a:xfrm rot="5400000">
              <a:off x="2700000" y="3393281"/>
              <a:ext cx="1285884" cy="21431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0" name="Organigramme : Extraire 9"/>
            <p:cNvSpPr/>
            <p:nvPr/>
          </p:nvSpPr>
          <p:spPr>
            <a:xfrm rot="5400000">
              <a:off x="2700000" y="1107265"/>
              <a:ext cx="1285884" cy="214314"/>
            </a:xfrm>
            <a:prstGeom prst="flowChartExtra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8754523" y="680757"/>
              <a:ext cx="508536" cy="540912"/>
              <a:chOff x="5786415" y="2343116"/>
              <a:chExt cx="839767" cy="971316"/>
            </a:xfrm>
          </p:grpSpPr>
          <p:pic>
            <p:nvPicPr>
              <p:cNvPr id="158" name="Picture 3" descr="C:\Documents and Settings\Paul\Local Settings\Temporary Internet Files\Content.IE5\ZNO3UNAL\MCj0431637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786415" y="2343116"/>
                <a:ext cx="839767" cy="839767"/>
              </a:xfrm>
              <a:prstGeom prst="rect">
                <a:avLst/>
              </a:prstGeom>
              <a:noFill/>
            </p:spPr>
          </p:pic>
          <p:pic>
            <p:nvPicPr>
              <p:cNvPr id="159" name="Picture 6" descr="C:\Documents and Settings\Paul\Local Settings\Temporary Internet Files\Content.IE5\840JGMSJ\MCj0431594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143605" y="2914620"/>
                <a:ext cx="399812" cy="399812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18"/>
            <p:cNvGrpSpPr>
              <a:grpSpLocks noChangeAspect="1"/>
            </p:cNvGrpSpPr>
            <p:nvPr/>
          </p:nvGrpSpPr>
          <p:grpSpPr bwMode="auto">
            <a:xfrm>
              <a:off x="8596338" y="1556792"/>
              <a:ext cx="356243" cy="510268"/>
              <a:chOff x="5020" y="1710"/>
              <a:chExt cx="290" cy="450"/>
            </a:xfrm>
          </p:grpSpPr>
          <p:sp>
            <p:nvSpPr>
              <p:cNvPr id="153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5020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5114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5022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5197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5080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8667776" y="1976870"/>
              <a:ext cx="958946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b="1" dirty="0"/>
                <a:t>Clé privée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381893" y="1548242"/>
              <a:ext cx="1162589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b="1" dirty="0"/>
                <a:t>Clé publique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325894" y="1252260"/>
              <a:ext cx="1151478" cy="298586"/>
            </a:xfrm>
            <a:prstGeom prst="rect">
              <a:avLst/>
            </a:prstGeom>
            <a:noFill/>
          </p:spPr>
          <p:txBody>
            <a:bodyPr wrap="square" lIns="68415" tIns="34208" rIns="68415" bIns="34208" rtlCol="0">
              <a:spAutoFit/>
            </a:bodyPr>
            <a:lstStyle/>
            <a:p>
              <a:pPr algn="ctr"/>
              <a:r>
                <a:rPr lang="fr-FR" sz="1100" dirty="0" smtClean="0"/>
                <a:t>Serveur </a:t>
              </a:r>
              <a:endParaRPr lang="fr-FR" sz="1100" dirty="0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6761912" y="578726"/>
              <a:ext cx="2858337" cy="171451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6596074" y="476672"/>
              <a:ext cx="2155711" cy="412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1100" dirty="0" smtClean="0">
                  <a:solidFill>
                    <a:sysClr val="windowText" lastClr="000000"/>
                  </a:solidFill>
                </a:rPr>
                <a:t>Système d’identification</a:t>
              </a:r>
              <a:endParaRPr lang="fr-FR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134336" y="132648"/>
              <a:ext cx="3104152" cy="208190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3778" y="77696"/>
              <a:ext cx="2077342" cy="412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1100" dirty="0" smtClean="0">
                  <a:solidFill>
                    <a:sysClr val="windowText" lastClr="000000"/>
                  </a:solidFill>
                </a:rPr>
                <a:t>Fournisseur 1 </a:t>
              </a:r>
              <a:endParaRPr lang="fr-FR" sz="11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2" descr="C:\Documents and Settings\Paul\Local Settings\Temporary Internet Files\Content.IE5\81Y3STEJ\MCj043393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6220" y="1612434"/>
              <a:ext cx="442235" cy="408217"/>
            </a:xfrm>
            <a:prstGeom prst="rect">
              <a:avLst/>
            </a:prstGeom>
            <a:noFill/>
          </p:spPr>
        </p:pic>
        <p:sp>
          <p:nvSpPr>
            <p:cNvPr id="21" name="ZoneTexte 20"/>
            <p:cNvSpPr txBox="1"/>
            <p:nvPr/>
          </p:nvSpPr>
          <p:spPr>
            <a:xfrm>
              <a:off x="2013365" y="561275"/>
              <a:ext cx="1199615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grille</a:t>
              </a:r>
              <a:endParaRPr lang="fr-FR" sz="1050" dirty="0"/>
            </a:p>
          </p:txBody>
        </p:sp>
        <p:cxnSp>
          <p:nvCxnSpPr>
            <p:cNvPr id="22" name="Connecteur en angle 67"/>
            <p:cNvCxnSpPr>
              <a:stCxn id="20" idx="0"/>
            </p:cNvCxnSpPr>
            <p:nvPr/>
          </p:nvCxnSpPr>
          <p:spPr>
            <a:xfrm rot="5400000" flipH="1" flipV="1">
              <a:off x="376520" y="1336270"/>
              <a:ext cx="346983" cy="20534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18"/>
            <p:cNvGrpSpPr>
              <a:grpSpLocks noChangeAspect="1"/>
            </p:cNvGrpSpPr>
            <p:nvPr/>
          </p:nvGrpSpPr>
          <p:grpSpPr bwMode="auto">
            <a:xfrm>
              <a:off x="1952604" y="1347094"/>
              <a:ext cx="356243" cy="510268"/>
              <a:chOff x="5020" y="1710"/>
              <a:chExt cx="290" cy="450"/>
            </a:xfrm>
          </p:grpSpPr>
          <p:sp>
            <p:nvSpPr>
              <p:cNvPr id="148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5020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49" name="Freeform 19"/>
              <p:cNvSpPr>
                <a:spLocks/>
              </p:cNvSpPr>
              <p:nvPr/>
            </p:nvSpPr>
            <p:spPr bwMode="auto">
              <a:xfrm>
                <a:off x="5114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50" name="Freeform 20"/>
              <p:cNvSpPr>
                <a:spLocks/>
              </p:cNvSpPr>
              <p:nvPr/>
            </p:nvSpPr>
            <p:spPr bwMode="auto">
              <a:xfrm>
                <a:off x="5022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51" name="Freeform 21"/>
              <p:cNvSpPr>
                <a:spLocks/>
              </p:cNvSpPr>
              <p:nvPr/>
            </p:nvSpPr>
            <p:spPr bwMode="auto">
              <a:xfrm>
                <a:off x="5197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Freeform 22"/>
              <p:cNvSpPr>
                <a:spLocks/>
              </p:cNvSpPr>
              <p:nvPr/>
            </p:nvSpPr>
            <p:spPr bwMode="auto">
              <a:xfrm>
                <a:off x="5080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4" name="ZoneTexte 23"/>
            <p:cNvSpPr txBox="1"/>
            <p:nvPr/>
          </p:nvSpPr>
          <p:spPr>
            <a:xfrm>
              <a:off x="2024041" y="1775723"/>
              <a:ext cx="915750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privée</a:t>
              </a:r>
            </a:p>
          </p:txBody>
        </p:sp>
        <p:pic>
          <p:nvPicPr>
            <p:cNvPr id="25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1232" y="847028"/>
              <a:ext cx="649820" cy="599834"/>
            </a:xfrm>
            <a:prstGeom prst="rect">
              <a:avLst/>
            </a:prstGeom>
            <a:noFill/>
          </p:spPr>
        </p:pic>
        <p:sp>
          <p:nvSpPr>
            <p:cNvPr id="26" name="Flèche droite 25"/>
            <p:cNvSpPr/>
            <p:nvPr/>
          </p:nvSpPr>
          <p:spPr>
            <a:xfrm>
              <a:off x="813918" y="898054"/>
              <a:ext cx="1567314" cy="357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900" dirty="0"/>
                <a:t>Export des données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00175" y="476672"/>
              <a:ext cx="1207843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privé</a:t>
              </a:r>
              <a:endParaRPr lang="fr-FR" sz="1050" dirty="0"/>
            </a:p>
          </p:txBody>
        </p:sp>
        <p:pic>
          <p:nvPicPr>
            <p:cNvPr id="28" name="Picture 6" descr="C:\Documents and Settings\Paul\Local Settings\Temporary Internet Files\Content.IE5\840JGMSJ\MCj0431594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6984" y="1061342"/>
              <a:ext cx="309378" cy="285580"/>
            </a:xfrm>
            <a:prstGeom prst="rect">
              <a:avLst/>
            </a:prstGeom>
            <a:noFill/>
          </p:spPr>
        </p:pic>
        <p:grpSp>
          <p:nvGrpSpPr>
            <p:cNvPr id="29" name="Groupe 126"/>
            <p:cNvGrpSpPr/>
            <p:nvPr/>
          </p:nvGrpSpPr>
          <p:grpSpPr>
            <a:xfrm>
              <a:off x="238092" y="704152"/>
              <a:ext cx="649820" cy="599834"/>
              <a:chOff x="16001989" y="4789497"/>
              <a:chExt cx="839767" cy="839767"/>
            </a:xfrm>
          </p:grpSpPr>
          <p:pic>
            <p:nvPicPr>
              <p:cNvPr id="146" name="Picture 3" descr="C:\Documents and Settings\Paul\Local Settings\Temporary Internet Files\Content.IE5\ZNO3UNAL\MCj0431637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001989" y="4789497"/>
                <a:ext cx="839767" cy="839767"/>
              </a:xfrm>
              <a:prstGeom prst="rect">
                <a:avLst/>
              </a:prstGeom>
              <a:noFill/>
            </p:spPr>
          </p:pic>
          <p:sp>
            <p:nvSpPr>
              <p:cNvPr id="147" name="Organigramme : Disque magnétique 146"/>
              <p:cNvSpPr/>
              <p:nvPr/>
            </p:nvSpPr>
            <p:spPr>
              <a:xfrm>
                <a:off x="16430614" y="5289562"/>
                <a:ext cx="214314" cy="285752"/>
              </a:xfrm>
              <a:prstGeom prst="flowChartMagneticDisk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35" tIns="45717" rIns="91435" bIns="45717" rtlCol="0" anchor="ctr"/>
              <a:lstStyle/>
              <a:p>
                <a:pPr algn="ctr"/>
                <a:endParaRPr lang="fr-FR" sz="2000" dirty="0"/>
              </a:p>
            </p:txBody>
          </p:sp>
        </p:grpSp>
        <p:grpSp>
          <p:nvGrpSpPr>
            <p:cNvPr id="30" name="Group 11"/>
            <p:cNvGrpSpPr>
              <a:grpSpLocks noChangeAspect="1"/>
            </p:cNvGrpSpPr>
            <p:nvPr/>
          </p:nvGrpSpPr>
          <p:grpSpPr bwMode="auto">
            <a:xfrm>
              <a:off x="797690" y="1347094"/>
              <a:ext cx="356243" cy="510268"/>
              <a:chOff x="2565" y="1710"/>
              <a:chExt cx="290" cy="450"/>
            </a:xfrm>
          </p:grpSpPr>
          <p:sp>
            <p:nvSpPr>
              <p:cNvPr id="141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43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45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</p:grpSp>
        <p:sp>
          <p:nvSpPr>
            <p:cNvPr id="31" name="ZoneTexte 30"/>
            <p:cNvSpPr txBox="1"/>
            <p:nvPr/>
          </p:nvSpPr>
          <p:spPr>
            <a:xfrm>
              <a:off x="908297" y="1857364"/>
              <a:ext cx="1086479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publique</a:t>
              </a:r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134336" y="2412382"/>
              <a:ext cx="3104152" cy="20819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33" name="Rectangle à coins arrondis 32"/>
            <p:cNvSpPr/>
            <p:nvPr/>
          </p:nvSpPr>
          <p:spPr>
            <a:xfrm>
              <a:off x="0" y="2357430"/>
              <a:ext cx="2077342" cy="412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1100" dirty="0" smtClean="0">
                  <a:solidFill>
                    <a:sysClr val="windowText" lastClr="000000"/>
                  </a:solidFill>
                </a:rPr>
                <a:t>Fournisseur 2</a:t>
              </a:r>
              <a:endParaRPr lang="fr-FR" sz="11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4" name="Picture 2" descr="C:\Documents and Settings\Paul\Local Settings\Temporary Internet Files\Content.IE5\81Y3STEJ\MCj043393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2442" y="3892168"/>
              <a:ext cx="442235" cy="408217"/>
            </a:xfrm>
            <a:prstGeom prst="rect">
              <a:avLst/>
            </a:prstGeom>
            <a:noFill/>
          </p:spPr>
        </p:pic>
        <p:sp>
          <p:nvSpPr>
            <p:cNvPr id="35" name="ZoneTexte 34"/>
            <p:cNvSpPr txBox="1"/>
            <p:nvPr/>
          </p:nvSpPr>
          <p:spPr>
            <a:xfrm>
              <a:off x="1989588" y="2841010"/>
              <a:ext cx="1199615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grille</a:t>
              </a:r>
              <a:endParaRPr lang="fr-FR" sz="1050" dirty="0"/>
            </a:p>
          </p:txBody>
        </p:sp>
        <p:cxnSp>
          <p:nvCxnSpPr>
            <p:cNvPr id="36" name="Connecteur en angle 67"/>
            <p:cNvCxnSpPr>
              <a:stCxn id="34" idx="0"/>
            </p:cNvCxnSpPr>
            <p:nvPr/>
          </p:nvCxnSpPr>
          <p:spPr>
            <a:xfrm rot="5400000" flipH="1" flipV="1">
              <a:off x="352742" y="3616004"/>
              <a:ext cx="346983" cy="20534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18"/>
            <p:cNvGrpSpPr>
              <a:grpSpLocks noChangeAspect="1"/>
            </p:cNvGrpSpPr>
            <p:nvPr/>
          </p:nvGrpSpPr>
          <p:grpSpPr bwMode="auto">
            <a:xfrm>
              <a:off x="1928826" y="3626828"/>
              <a:ext cx="356243" cy="510268"/>
              <a:chOff x="5020" y="1710"/>
              <a:chExt cx="290" cy="450"/>
            </a:xfrm>
          </p:grpSpPr>
          <p:sp>
            <p:nvSpPr>
              <p:cNvPr id="136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5020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7" name="Freeform 19"/>
              <p:cNvSpPr>
                <a:spLocks/>
              </p:cNvSpPr>
              <p:nvPr/>
            </p:nvSpPr>
            <p:spPr bwMode="auto">
              <a:xfrm>
                <a:off x="5114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8" name="Freeform 20"/>
              <p:cNvSpPr>
                <a:spLocks/>
              </p:cNvSpPr>
              <p:nvPr/>
            </p:nvSpPr>
            <p:spPr bwMode="auto">
              <a:xfrm>
                <a:off x="5022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9" name="Freeform 21"/>
              <p:cNvSpPr>
                <a:spLocks/>
              </p:cNvSpPr>
              <p:nvPr/>
            </p:nvSpPr>
            <p:spPr bwMode="auto">
              <a:xfrm>
                <a:off x="5197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0" name="Freeform 22"/>
              <p:cNvSpPr>
                <a:spLocks/>
              </p:cNvSpPr>
              <p:nvPr/>
            </p:nvSpPr>
            <p:spPr bwMode="auto">
              <a:xfrm>
                <a:off x="5080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8" name="ZoneTexte 37"/>
            <p:cNvSpPr txBox="1"/>
            <p:nvPr/>
          </p:nvSpPr>
          <p:spPr>
            <a:xfrm>
              <a:off x="2000263" y="4055457"/>
              <a:ext cx="915750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privée</a:t>
              </a:r>
            </a:p>
          </p:txBody>
        </p:sp>
        <p:pic>
          <p:nvPicPr>
            <p:cNvPr id="39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57454" y="3126762"/>
              <a:ext cx="649820" cy="599834"/>
            </a:xfrm>
            <a:prstGeom prst="rect">
              <a:avLst/>
            </a:prstGeom>
            <a:noFill/>
          </p:spPr>
        </p:pic>
        <p:sp>
          <p:nvSpPr>
            <p:cNvPr id="40" name="Flèche droite 39"/>
            <p:cNvSpPr/>
            <p:nvPr/>
          </p:nvSpPr>
          <p:spPr>
            <a:xfrm>
              <a:off x="790140" y="3177788"/>
              <a:ext cx="1567314" cy="357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900" dirty="0"/>
                <a:t>Export des données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76396" y="2780928"/>
              <a:ext cx="1207843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privé</a:t>
              </a:r>
              <a:endParaRPr lang="fr-FR" sz="1050" dirty="0"/>
            </a:p>
          </p:txBody>
        </p:sp>
        <p:pic>
          <p:nvPicPr>
            <p:cNvPr id="42" name="Picture 6" descr="C:\Documents and Settings\Paul\Local Settings\Temporary Internet Files\Content.IE5\840JGMSJ\MCj0431594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43206" y="3341076"/>
              <a:ext cx="309378" cy="285580"/>
            </a:xfrm>
            <a:prstGeom prst="rect">
              <a:avLst/>
            </a:prstGeom>
            <a:noFill/>
          </p:spPr>
        </p:pic>
        <p:grpSp>
          <p:nvGrpSpPr>
            <p:cNvPr id="43" name="Groupe 126"/>
            <p:cNvGrpSpPr/>
            <p:nvPr/>
          </p:nvGrpSpPr>
          <p:grpSpPr>
            <a:xfrm>
              <a:off x="214314" y="2983886"/>
              <a:ext cx="649820" cy="599834"/>
              <a:chOff x="16001989" y="4789497"/>
              <a:chExt cx="839767" cy="839767"/>
            </a:xfrm>
          </p:grpSpPr>
          <p:pic>
            <p:nvPicPr>
              <p:cNvPr id="134" name="Picture 3" descr="C:\Documents and Settings\Paul\Local Settings\Temporary Internet Files\Content.IE5\ZNO3UNAL\MCj0431637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001989" y="4789497"/>
                <a:ext cx="839767" cy="839767"/>
              </a:xfrm>
              <a:prstGeom prst="rect">
                <a:avLst/>
              </a:prstGeom>
              <a:noFill/>
            </p:spPr>
          </p:pic>
          <p:sp>
            <p:nvSpPr>
              <p:cNvPr id="135" name="Organigramme : Disque magnétique 134"/>
              <p:cNvSpPr/>
              <p:nvPr/>
            </p:nvSpPr>
            <p:spPr>
              <a:xfrm>
                <a:off x="16430614" y="5289562"/>
                <a:ext cx="214314" cy="285752"/>
              </a:xfrm>
              <a:prstGeom prst="flowChartMagneticDisk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35" tIns="45717" rIns="91435" bIns="45717" rtlCol="0" anchor="ctr"/>
              <a:lstStyle/>
              <a:p>
                <a:pPr algn="ctr"/>
                <a:endParaRPr lang="fr-FR" sz="2000" dirty="0"/>
              </a:p>
            </p:txBody>
          </p:sp>
        </p:grpSp>
        <p:grpSp>
          <p:nvGrpSpPr>
            <p:cNvPr id="44" name="Group 11"/>
            <p:cNvGrpSpPr>
              <a:grpSpLocks noChangeAspect="1"/>
            </p:cNvGrpSpPr>
            <p:nvPr/>
          </p:nvGrpSpPr>
          <p:grpSpPr bwMode="auto">
            <a:xfrm>
              <a:off x="773912" y="3626828"/>
              <a:ext cx="356243" cy="510268"/>
              <a:chOff x="2565" y="1710"/>
              <a:chExt cx="290" cy="450"/>
            </a:xfrm>
          </p:grpSpPr>
          <p:sp>
            <p:nvSpPr>
              <p:cNvPr id="129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1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2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33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</p:grpSp>
        <p:sp>
          <p:nvSpPr>
            <p:cNvPr id="45" name="ZoneTexte 44"/>
            <p:cNvSpPr txBox="1"/>
            <p:nvPr/>
          </p:nvSpPr>
          <p:spPr>
            <a:xfrm>
              <a:off x="884519" y="4137099"/>
              <a:ext cx="1086479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publique</a:t>
              </a:r>
            </a:p>
          </p:txBody>
        </p:sp>
        <p:sp>
          <p:nvSpPr>
            <p:cNvPr id="46" name="Rectangle à coins arrondis 45"/>
            <p:cNvSpPr/>
            <p:nvPr/>
          </p:nvSpPr>
          <p:spPr>
            <a:xfrm>
              <a:off x="133200" y="4776094"/>
              <a:ext cx="3104152" cy="208190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0" y="4721142"/>
              <a:ext cx="2077342" cy="412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1100" dirty="0" smtClean="0">
                  <a:solidFill>
                    <a:sysClr val="windowText" lastClr="000000"/>
                  </a:solidFill>
                </a:rPr>
                <a:t>Fournisseur 3</a:t>
              </a:r>
              <a:endParaRPr lang="fr-FR" sz="11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8" name="Picture 2" descr="C:\Documents and Settings\Paul\Local Settings\Temporary Internet Files\Content.IE5\81Y3STEJ\MCj043393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2442" y="6255880"/>
              <a:ext cx="442235" cy="408217"/>
            </a:xfrm>
            <a:prstGeom prst="rect">
              <a:avLst/>
            </a:prstGeom>
            <a:noFill/>
          </p:spPr>
        </p:pic>
        <p:sp>
          <p:nvSpPr>
            <p:cNvPr id="49" name="ZoneTexte 48"/>
            <p:cNvSpPr txBox="1"/>
            <p:nvPr/>
          </p:nvSpPr>
          <p:spPr>
            <a:xfrm>
              <a:off x="1989588" y="5204723"/>
              <a:ext cx="1199615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grille</a:t>
              </a:r>
              <a:endParaRPr lang="fr-FR" sz="1050" dirty="0"/>
            </a:p>
          </p:txBody>
        </p:sp>
        <p:cxnSp>
          <p:nvCxnSpPr>
            <p:cNvPr id="50" name="Connecteur en angle 67"/>
            <p:cNvCxnSpPr>
              <a:stCxn id="48" idx="0"/>
            </p:cNvCxnSpPr>
            <p:nvPr/>
          </p:nvCxnSpPr>
          <p:spPr>
            <a:xfrm rot="5400000" flipH="1" flipV="1">
              <a:off x="352742" y="5979716"/>
              <a:ext cx="346983" cy="20534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18"/>
            <p:cNvGrpSpPr>
              <a:grpSpLocks noChangeAspect="1"/>
            </p:cNvGrpSpPr>
            <p:nvPr/>
          </p:nvGrpSpPr>
          <p:grpSpPr bwMode="auto">
            <a:xfrm>
              <a:off x="1928826" y="5990540"/>
              <a:ext cx="356243" cy="510268"/>
              <a:chOff x="5020" y="1710"/>
              <a:chExt cx="290" cy="450"/>
            </a:xfrm>
          </p:grpSpPr>
          <p:sp>
            <p:nvSpPr>
              <p:cNvPr id="124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5020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5114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5022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7F001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27" name="Freeform 21"/>
              <p:cNvSpPr>
                <a:spLocks/>
              </p:cNvSpPr>
              <p:nvPr/>
            </p:nvSpPr>
            <p:spPr bwMode="auto">
              <a:xfrm>
                <a:off x="5197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5080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2" name="ZoneTexte 51"/>
            <p:cNvSpPr txBox="1"/>
            <p:nvPr/>
          </p:nvSpPr>
          <p:spPr>
            <a:xfrm>
              <a:off x="2000263" y="6419169"/>
              <a:ext cx="915750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privée</a:t>
              </a:r>
            </a:p>
          </p:txBody>
        </p:sp>
        <p:pic>
          <p:nvPicPr>
            <p:cNvPr id="53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57454" y="5490474"/>
              <a:ext cx="649820" cy="599834"/>
            </a:xfrm>
            <a:prstGeom prst="rect">
              <a:avLst/>
            </a:prstGeom>
            <a:noFill/>
          </p:spPr>
        </p:pic>
        <p:sp>
          <p:nvSpPr>
            <p:cNvPr id="54" name="Flèche droite 53"/>
            <p:cNvSpPr/>
            <p:nvPr/>
          </p:nvSpPr>
          <p:spPr>
            <a:xfrm>
              <a:off x="790140" y="5541500"/>
              <a:ext cx="1567314" cy="357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412" tIns="34205" rIns="68412" bIns="34205" rtlCol="0" anchor="ctr"/>
            <a:lstStyle/>
            <a:p>
              <a:pPr algn="ctr"/>
              <a:r>
                <a:rPr lang="fr-FR" sz="900" dirty="0"/>
                <a:t>Export des données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76396" y="5157192"/>
              <a:ext cx="1207843" cy="288940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50" dirty="0"/>
                <a:t>Serveur </a:t>
              </a:r>
              <a:r>
                <a:rPr lang="fr-FR" sz="1050" dirty="0" smtClean="0"/>
                <a:t>privé</a:t>
              </a:r>
              <a:endParaRPr lang="fr-FR" sz="1050" dirty="0"/>
            </a:p>
          </p:txBody>
        </p:sp>
        <p:pic>
          <p:nvPicPr>
            <p:cNvPr id="56" name="Picture 6" descr="C:\Documents and Settings\Paul\Local Settings\Temporary Internet Files\Content.IE5\840JGMSJ\MCj0431594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43206" y="5704788"/>
              <a:ext cx="309378" cy="285580"/>
            </a:xfrm>
            <a:prstGeom prst="rect">
              <a:avLst/>
            </a:prstGeom>
            <a:noFill/>
          </p:spPr>
        </p:pic>
        <p:grpSp>
          <p:nvGrpSpPr>
            <p:cNvPr id="57" name="Groupe 126"/>
            <p:cNvGrpSpPr/>
            <p:nvPr/>
          </p:nvGrpSpPr>
          <p:grpSpPr>
            <a:xfrm>
              <a:off x="214314" y="5347598"/>
              <a:ext cx="649820" cy="599834"/>
              <a:chOff x="16001989" y="4789497"/>
              <a:chExt cx="839767" cy="839767"/>
            </a:xfrm>
          </p:grpSpPr>
          <p:pic>
            <p:nvPicPr>
              <p:cNvPr id="122" name="Picture 3" descr="C:\Documents and Settings\Paul\Local Settings\Temporary Internet Files\Content.IE5\ZNO3UNAL\MCj0431637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001989" y="4789497"/>
                <a:ext cx="839767" cy="839767"/>
              </a:xfrm>
              <a:prstGeom prst="rect">
                <a:avLst/>
              </a:prstGeom>
              <a:noFill/>
            </p:spPr>
          </p:pic>
          <p:sp>
            <p:nvSpPr>
              <p:cNvPr id="123" name="Organigramme : Disque magnétique 122"/>
              <p:cNvSpPr/>
              <p:nvPr/>
            </p:nvSpPr>
            <p:spPr>
              <a:xfrm>
                <a:off x="16430614" y="5289562"/>
                <a:ext cx="214314" cy="285752"/>
              </a:xfrm>
              <a:prstGeom prst="flowChartMagneticDisk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35" tIns="45717" rIns="91435" bIns="45717" rtlCol="0" anchor="ctr"/>
              <a:lstStyle/>
              <a:p>
                <a:pPr algn="ctr"/>
                <a:endParaRPr lang="fr-FR" sz="2000" dirty="0"/>
              </a:p>
            </p:txBody>
          </p:sp>
        </p:grpSp>
        <p:grpSp>
          <p:nvGrpSpPr>
            <p:cNvPr id="58" name="Group 11"/>
            <p:cNvGrpSpPr>
              <a:grpSpLocks noChangeAspect="1"/>
            </p:cNvGrpSpPr>
            <p:nvPr/>
          </p:nvGrpSpPr>
          <p:grpSpPr bwMode="auto">
            <a:xfrm>
              <a:off x="773912" y="5990540"/>
              <a:ext cx="356243" cy="510268"/>
              <a:chOff x="2565" y="1710"/>
              <a:chExt cx="290" cy="450"/>
            </a:xfrm>
          </p:grpSpPr>
          <p:sp>
            <p:nvSpPr>
              <p:cNvPr id="117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19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20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  <p:sp>
            <p:nvSpPr>
              <p:cNvPr id="121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dirty="0"/>
              </a:p>
            </p:txBody>
          </p:sp>
        </p:grpSp>
        <p:sp>
          <p:nvSpPr>
            <p:cNvPr id="59" name="ZoneTexte 58"/>
            <p:cNvSpPr txBox="1"/>
            <p:nvPr/>
          </p:nvSpPr>
          <p:spPr>
            <a:xfrm>
              <a:off x="884519" y="6500810"/>
              <a:ext cx="1086479" cy="279301"/>
            </a:xfrm>
            <a:prstGeom prst="rect">
              <a:avLst/>
            </a:prstGeom>
            <a:noFill/>
          </p:spPr>
          <p:txBody>
            <a:bodyPr wrap="none" lIns="68412" tIns="34205" rIns="68412" bIns="34205" rtlCol="0">
              <a:spAutoFit/>
            </a:bodyPr>
            <a:lstStyle/>
            <a:p>
              <a:r>
                <a:rPr lang="fr-FR" sz="1000" dirty="0"/>
                <a:t>Clé publique</a:t>
              </a:r>
            </a:p>
          </p:txBody>
        </p:sp>
        <p:grpSp>
          <p:nvGrpSpPr>
            <p:cNvPr id="60" name="Groupe 171"/>
            <p:cNvGrpSpPr>
              <a:grpSpLocks/>
            </p:cNvGrpSpPr>
            <p:nvPr/>
          </p:nvGrpSpPr>
          <p:grpSpPr bwMode="auto">
            <a:xfrm>
              <a:off x="3524240" y="285729"/>
              <a:ext cx="1785950" cy="2000263"/>
              <a:chOff x="14439937" y="1209632"/>
              <a:chExt cx="1714514" cy="2143141"/>
            </a:xfrm>
            <a:solidFill>
              <a:schemeClr val="bg1"/>
            </a:solidFill>
          </p:grpSpPr>
          <p:sp>
            <p:nvSpPr>
              <p:cNvPr id="115" name="Rectangle à coins arrondis 114"/>
              <p:cNvSpPr/>
              <p:nvPr/>
            </p:nvSpPr>
            <p:spPr>
              <a:xfrm>
                <a:off x="14439937" y="1209632"/>
                <a:ext cx="1643076" cy="428628"/>
              </a:xfrm>
              <a:prstGeom prst="roundRect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100" dirty="0">
                    <a:solidFill>
                      <a:schemeClr val="tx1"/>
                    </a:solidFill>
                  </a:rPr>
                  <a:t>Patient X</a:t>
                </a:r>
              </a:p>
            </p:txBody>
          </p:sp>
          <p:sp>
            <p:nvSpPr>
              <p:cNvPr id="116" name="Organigramme : Document 115"/>
              <p:cNvSpPr/>
              <p:nvPr/>
            </p:nvSpPr>
            <p:spPr>
              <a:xfrm>
                <a:off x="14439937" y="1566822"/>
                <a:ext cx="1714514" cy="1785951"/>
              </a:xfrm>
              <a:prstGeom prst="flowChartDocument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smtClean="0"/>
                  <a:t>ID=</a:t>
                </a:r>
                <a:r>
                  <a:rPr lang="en-GB" sz="1050" b="1" dirty="0" smtClean="0"/>
                  <a:t>12002110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err="1" smtClean="0"/>
                  <a:t>RSCAId</a:t>
                </a:r>
                <a:r>
                  <a:rPr lang="en-GB" sz="1050" dirty="0" smtClean="0"/>
                  <a:t>=</a:t>
                </a:r>
                <a:r>
                  <a:rPr lang="fr-FR" sz="1050" b="1" dirty="0"/>
                  <a:t> a5b[…]c43a</a:t>
                </a:r>
                <a:endParaRPr lang="en-GB" sz="1050" dirty="0">
                  <a:solidFill>
                    <a:srgbClr val="00B0F0"/>
                  </a:solidFill>
                </a:endParaRP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N= Martin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D= 17/01/65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ADR= Rue X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[...]</a:t>
                </a:r>
              </a:p>
            </p:txBody>
          </p:sp>
        </p:grpSp>
        <p:grpSp>
          <p:nvGrpSpPr>
            <p:cNvPr id="61" name="Groupe 171"/>
            <p:cNvGrpSpPr>
              <a:grpSpLocks/>
            </p:cNvGrpSpPr>
            <p:nvPr/>
          </p:nvGrpSpPr>
          <p:grpSpPr bwMode="auto">
            <a:xfrm>
              <a:off x="3524240" y="2428868"/>
              <a:ext cx="1785950" cy="2143140"/>
              <a:chOff x="14439937" y="1209632"/>
              <a:chExt cx="1714514" cy="2225571"/>
            </a:xfrm>
            <a:solidFill>
              <a:schemeClr val="bg1"/>
            </a:solidFill>
          </p:grpSpPr>
          <p:sp>
            <p:nvSpPr>
              <p:cNvPr id="113" name="Rectangle à coins arrondis 112"/>
              <p:cNvSpPr/>
              <p:nvPr/>
            </p:nvSpPr>
            <p:spPr>
              <a:xfrm>
                <a:off x="14439937" y="1209632"/>
                <a:ext cx="1643076" cy="428628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100" dirty="0">
                    <a:solidFill>
                      <a:schemeClr val="tx1"/>
                    </a:solidFill>
                  </a:rPr>
                  <a:t>Patient X</a:t>
                </a:r>
              </a:p>
            </p:txBody>
          </p:sp>
          <p:sp>
            <p:nvSpPr>
              <p:cNvPr id="114" name="Organigramme : Document 113"/>
              <p:cNvSpPr/>
              <p:nvPr/>
            </p:nvSpPr>
            <p:spPr>
              <a:xfrm>
                <a:off x="14439937" y="1566822"/>
                <a:ext cx="1714514" cy="1868381"/>
              </a:xfrm>
              <a:prstGeom prst="flowChartDocumen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smtClean="0"/>
                  <a:t>Id=</a:t>
                </a:r>
                <a:r>
                  <a:rPr lang="en-GB" sz="1050" b="1" dirty="0" smtClean="0"/>
                  <a:t>1D72C1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err="1" smtClean="0"/>
                  <a:t>RSCAId</a:t>
                </a:r>
                <a:r>
                  <a:rPr lang="en-GB" sz="1050" dirty="0" smtClean="0"/>
                  <a:t>=</a:t>
                </a:r>
                <a:r>
                  <a:rPr lang="fr-FR" sz="1050" b="1" dirty="0"/>
                  <a:t> </a:t>
                </a:r>
                <a:r>
                  <a:rPr lang="en-GB" sz="1050" b="1" dirty="0"/>
                  <a:t>fd1[...]ea9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smtClean="0"/>
                  <a:t>N</a:t>
                </a:r>
                <a:r>
                  <a:rPr lang="en-GB" sz="1050" dirty="0"/>
                  <a:t>= Martin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D= 17/01/65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ADR= Rue X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[...]</a:t>
                </a:r>
              </a:p>
            </p:txBody>
          </p:sp>
        </p:grpSp>
        <p:grpSp>
          <p:nvGrpSpPr>
            <p:cNvPr id="62" name="Groupe 171"/>
            <p:cNvGrpSpPr>
              <a:grpSpLocks/>
            </p:cNvGrpSpPr>
            <p:nvPr/>
          </p:nvGrpSpPr>
          <p:grpSpPr bwMode="auto">
            <a:xfrm>
              <a:off x="3524241" y="4857760"/>
              <a:ext cx="1785950" cy="2000240"/>
              <a:chOff x="14439937" y="1209632"/>
              <a:chExt cx="1863602" cy="2143141"/>
            </a:xfrm>
            <a:solidFill>
              <a:schemeClr val="bg1"/>
            </a:solidFill>
          </p:grpSpPr>
          <p:sp>
            <p:nvSpPr>
              <p:cNvPr id="111" name="Rectangle à coins arrondis 110"/>
              <p:cNvSpPr/>
              <p:nvPr/>
            </p:nvSpPr>
            <p:spPr>
              <a:xfrm>
                <a:off x="14439937" y="1209632"/>
                <a:ext cx="1643076" cy="428628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100" dirty="0">
                    <a:solidFill>
                      <a:schemeClr val="tx1"/>
                    </a:solidFill>
                  </a:rPr>
                  <a:t>Patient X</a:t>
                </a:r>
              </a:p>
            </p:txBody>
          </p:sp>
          <p:sp>
            <p:nvSpPr>
              <p:cNvPr id="112" name="Organigramme : Document 111"/>
              <p:cNvSpPr/>
              <p:nvPr/>
            </p:nvSpPr>
            <p:spPr>
              <a:xfrm>
                <a:off x="14439937" y="1566822"/>
                <a:ext cx="1863602" cy="1785951"/>
              </a:xfrm>
              <a:prstGeom prst="flowChartDocumen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smtClean="0"/>
                  <a:t>ID=</a:t>
                </a:r>
                <a:r>
                  <a:rPr lang="en-GB" sz="1050" b="1" dirty="0" smtClean="0"/>
                  <a:t>0192298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err="1" smtClean="0"/>
                  <a:t>RSCAId</a:t>
                </a:r>
                <a:r>
                  <a:rPr lang="en-GB" sz="1050" dirty="0" smtClean="0"/>
                  <a:t>=</a:t>
                </a:r>
                <a:r>
                  <a:rPr lang="fr-FR" sz="1050" b="1" dirty="0"/>
                  <a:t> </a:t>
                </a:r>
                <a:r>
                  <a:rPr lang="en-GB" sz="1050" b="1" dirty="0"/>
                  <a:t>c1d[...]f98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 smtClean="0"/>
                  <a:t>N</a:t>
                </a:r>
                <a:r>
                  <a:rPr lang="en-GB" sz="1050" dirty="0"/>
                  <a:t>= Martin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D= 17/01/65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ADR= Rue X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050" dirty="0"/>
                  <a:t>[...]</a:t>
                </a:r>
              </a:p>
            </p:txBody>
          </p:sp>
        </p:grpSp>
        <p:sp>
          <p:nvSpPr>
            <p:cNvPr id="63" name="Organigramme : Extraire 62"/>
            <p:cNvSpPr/>
            <p:nvPr/>
          </p:nvSpPr>
          <p:spPr>
            <a:xfrm rot="10800000">
              <a:off x="7453330" y="3000372"/>
              <a:ext cx="1285884" cy="357190"/>
            </a:xfrm>
            <a:prstGeom prst="flowChartExtra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grpSp>
          <p:nvGrpSpPr>
            <p:cNvPr id="64" name="Groupe 171"/>
            <p:cNvGrpSpPr>
              <a:grpSpLocks/>
            </p:cNvGrpSpPr>
            <p:nvPr/>
          </p:nvGrpSpPr>
          <p:grpSpPr bwMode="auto">
            <a:xfrm>
              <a:off x="7239016" y="2928934"/>
              <a:ext cx="1643074" cy="2000264"/>
              <a:chOff x="14439937" y="1209632"/>
              <a:chExt cx="1714514" cy="2143141"/>
            </a:xfrm>
            <a:solidFill>
              <a:schemeClr val="bg1"/>
            </a:solidFill>
          </p:grpSpPr>
          <p:sp>
            <p:nvSpPr>
              <p:cNvPr id="109" name="Rectangle à coins arrondis 108"/>
              <p:cNvSpPr/>
              <p:nvPr/>
            </p:nvSpPr>
            <p:spPr>
              <a:xfrm>
                <a:off x="14439937" y="1209632"/>
                <a:ext cx="1643076" cy="428628"/>
              </a:xfrm>
              <a:prstGeom prst="round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dirty="0">
                    <a:solidFill>
                      <a:schemeClr val="tx1"/>
                    </a:solidFill>
                  </a:rPr>
                  <a:t>Patient X</a:t>
                </a:r>
              </a:p>
            </p:txBody>
          </p:sp>
          <p:sp>
            <p:nvSpPr>
              <p:cNvPr id="110" name="Organigramme : Document 109"/>
              <p:cNvSpPr/>
              <p:nvPr/>
            </p:nvSpPr>
            <p:spPr>
              <a:xfrm>
                <a:off x="14439937" y="1566822"/>
                <a:ext cx="1714514" cy="1785951"/>
              </a:xfrm>
              <a:prstGeom prst="flowChartDocumen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100" dirty="0" smtClean="0"/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 smtClean="0"/>
                  <a:t>Id=</a:t>
                </a:r>
                <a:r>
                  <a:rPr lang="fr-FR" sz="1100" b="1" dirty="0"/>
                  <a:t> </a:t>
                </a:r>
                <a:r>
                  <a:rPr lang="fr-FR" sz="1100" b="1" dirty="0">
                    <a:solidFill>
                      <a:srgbClr val="00B0F0"/>
                    </a:solidFill>
                  </a:rPr>
                  <a:t>a5b[…]</a:t>
                </a:r>
                <a:r>
                  <a:rPr lang="fr-FR" sz="1100" b="1" dirty="0" smtClean="0">
                    <a:solidFill>
                      <a:srgbClr val="00B0F0"/>
                    </a:solidFill>
                  </a:rPr>
                  <a:t>c43a</a:t>
                </a:r>
                <a:endParaRPr lang="fr-FR" sz="1100" b="1" dirty="0" smtClean="0"/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/>
                  <a:t>Id</a:t>
                </a:r>
                <a:r>
                  <a:rPr lang="en-GB" sz="1100" dirty="0" smtClean="0"/>
                  <a:t>= </a:t>
                </a:r>
                <a:r>
                  <a:rPr lang="fr-FR" sz="1100" b="1" dirty="0">
                    <a:solidFill>
                      <a:srgbClr val="FF0000"/>
                    </a:solidFill>
                  </a:rPr>
                  <a:t>fd1[…]ea9</a:t>
                </a:r>
                <a:endParaRPr lang="en-GB" sz="1100" dirty="0">
                  <a:solidFill>
                    <a:srgbClr val="FF0000"/>
                  </a:solidFill>
                </a:endParaRP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 smtClean="0"/>
                  <a:t>Id= </a:t>
                </a:r>
                <a:r>
                  <a:rPr lang="fr-FR" sz="1100" b="1" dirty="0">
                    <a:solidFill>
                      <a:srgbClr val="00B050"/>
                    </a:solidFill>
                  </a:rPr>
                  <a:t>c1d[…]</a:t>
                </a:r>
                <a:r>
                  <a:rPr lang="fr-FR" sz="1100" b="1" dirty="0" smtClean="0">
                    <a:solidFill>
                      <a:srgbClr val="00B050"/>
                    </a:solidFill>
                  </a:rPr>
                  <a:t>f98</a:t>
                </a:r>
                <a:endParaRPr lang="en-GB" sz="1100" dirty="0" smtClean="0"/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 smtClean="0"/>
                  <a:t>Id= ID-1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 smtClean="0"/>
                  <a:t>Id= ID-2</a:t>
                </a:r>
              </a:p>
              <a:p>
                <a:pPr defTabSz="185155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100" dirty="0" smtClean="0"/>
                  <a:t>Id= ID-3</a:t>
                </a:r>
                <a:endParaRPr lang="en-GB" sz="1100" dirty="0"/>
              </a:p>
            </p:txBody>
          </p:sp>
        </p:grpSp>
        <p:sp>
          <p:nvSpPr>
            <p:cNvPr id="65" name="Flèche droite 64"/>
            <p:cNvSpPr/>
            <p:nvPr/>
          </p:nvSpPr>
          <p:spPr>
            <a:xfrm rot="2731781">
              <a:off x="4628190" y="2160862"/>
              <a:ext cx="3139850" cy="207066"/>
            </a:xfrm>
            <a:prstGeom prst="rightArrow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66" name="Flèche droite 65"/>
            <p:cNvSpPr/>
            <p:nvPr/>
          </p:nvSpPr>
          <p:spPr>
            <a:xfrm rot="683725">
              <a:off x="5094491" y="3360257"/>
              <a:ext cx="2217350" cy="207201"/>
            </a:xfrm>
            <a:prstGeom prst="rightArrow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67" name="Flèche droite 66"/>
            <p:cNvSpPr/>
            <p:nvPr/>
          </p:nvSpPr>
          <p:spPr>
            <a:xfrm rot="19547337">
              <a:off x="4844256" y="4554315"/>
              <a:ext cx="2686006" cy="209410"/>
            </a:xfrm>
            <a:prstGeom prst="rightArrow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68" name="Organigramme : Disque magnétique 67"/>
            <p:cNvSpPr/>
            <p:nvPr/>
          </p:nvSpPr>
          <p:spPr>
            <a:xfrm>
              <a:off x="8715436" y="5500702"/>
              <a:ext cx="452406" cy="571504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69" name="Organigramme : Disque magnétique 68"/>
            <p:cNvSpPr/>
            <p:nvPr/>
          </p:nvSpPr>
          <p:spPr>
            <a:xfrm>
              <a:off x="7810520" y="5643578"/>
              <a:ext cx="452406" cy="571504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70" name="Organigramme : Disque magnétique 69"/>
            <p:cNvSpPr/>
            <p:nvPr/>
          </p:nvSpPr>
          <p:spPr>
            <a:xfrm>
              <a:off x="7024702" y="5572140"/>
              <a:ext cx="452406" cy="571504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8284" y="6215081"/>
              <a:ext cx="2995393" cy="346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ysClr val="windowText" lastClr="000000"/>
                  </a:solidFill>
                </a:rPr>
                <a:t>Autres systèmes d’identification</a:t>
              </a:r>
              <a:endParaRPr lang="fr-FR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2" name="Connecteur droit 71"/>
            <p:cNvCxnSpPr>
              <a:stCxn id="70" idx="1"/>
              <a:endCxn id="110" idx="2"/>
            </p:cNvCxnSpPr>
            <p:nvPr/>
          </p:nvCxnSpPr>
          <p:spPr>
            <a:xfrm rot="5400000" flipH="1" flipV="1">
              <a:off x="7279158" y="4790745"/>
              <a:ext cx="753142" cy="809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>
              <a:stCxn id="68" idx="1"/>
              <a:endCxn id="110" idx="2"/>
            </p:cNvCxnSpPr>
            <p:nvPr/>
          </p:nvCxnSpPr>
          <p:spPr>
            <a:xfrm rot="16200000" flipV="1">
              <a:off x="8160244" y="4719307"/>
              <a:ext cx="681704" cy="881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>
              <a:stCxn id="69" idx="1"/>
              <a:endCxn id="110" idx="2"/>
            </p:cNvCxnSpPr>
            <p:nvPr/>
          </p:nvCxnSpPr>
          <p:spPr>
            <a:xfrm rot="5400000" flipH="1" flipV="1">
              <a:off x="7636348" y="5219373"/>
              <a:ext cx="824580" cy="238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911582" y="5929330"/>
              <a:ext cx="256128" cy="17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96140" y="5857892"/>
              <a:ext cx="304277" cy="15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810652" y="5734073"/>
              <a:ext cx="292885" cy="195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8" name="Group 11"/>
            <p:cNvGrpSpPr>
              <a:grpSpLocks noChangeAspect="1"/>
            </p:cNvGrpSpPr>
            <p:nvPr/>
          </p:nvGrpSpPr>
          <p:grpSpPr bwMode="auto">
            <a:xfrm>
              <a:off x="7453330" y="1000108"/>
              <a:ext cx="356243" cy="510268"/>
              <a:chOff x="2565" y="1710"/>
              <a:chExt cx="290" cy="450"/>
            </a:xfrm>
          </p:grpSpPr>
          <p:sp>
            <p:nvSpPr>
              <p:cNvPr id="104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7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8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</p:grpSp>
        <p:sp>
          <p:nvSpPr>
            <p:cNvPr id="79" name="Flèche droite 78"/>
            <p:cNvSpPr/>
            <p:nvPr/>
          </p:nvSpPr>
          <p:spPr>
            <a:xfrm rot="2731781">
              <a:off x="4628190" y="2160862"/>
              <a:ext cx="3139850" cy="207066"/>
            </a:xfrm>
            <a:prstGeom prst="rightArrow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Flèche droite 79"/>
            <p:cNvSpPr/>
            <p:nvPr/>
          </p:nvSpPr>
          <p:spPr>
            <a:xfrm rot="683725">
              <a:off x="5094491" y="3360257"/>
              <a:ext cx="2217350" cy="207201"/>
            </a:xfrm>
            <a:prstGeom prst="rightArrow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1" name="Flèche droite 80"/>
            <p:cNvSpPr/>
            <p:nvPr/>
          </p:nvSpPr>
          <p:spPr>
            <a:xfrm rot="19547337">
              <a:off x="4844256" y="4554315"/>
              <a:ext cx="2686006" cy="209410"/>
            </a:xfrm>
            <a:prstGeom prst="rightArrow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82" name="Connecteur droit 81"/>
            <p:cNvCxnSpPr/>
            <p:nvPr/>
          </p:nvCxnSpPr>
          <p:spPr>
            <a:xfrm flipV="1">
              <a:off x="6167446" y="1428739"/>
              <a:ext cx="1357321" cy="500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rot="5400000" flipH="1" flipV="1">
              <a:off x="5988851" y="1678769"/>
              <a:ext cx="1785950" cy="1285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 rot="5400000" flipH="1" flipV="1">
              <a:off x="5488790" y="2250276"/>
              <a:ext cx="2786075" cy="1285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11"/>
            <p:cNvGrpSpPr>
              <a:grpSpLocks noChangeAspect="1"/>
            </p:cNvGrpSpPr>
            <p:nvPr/>
          </p:nvGrpSpPr>
          <p:grpSpPr bwMode="auto">
            <a:xfrm>
              <a:off x="5953132" y="1714488"/>
              <a:ext cx="356243" cy="510268"/>
              <a:chOff x="2565" y="1710"/>
              <a:chExt cx="290" cy="450"/>
            </a:xfrm>
          </p:grpSpPr>
          <p:sp>
            <p:nvSpPr>
              <p:cNvPr id="99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</p:grpSp>
        <p:grpSp>
          <p:nvGrpSpPr>
            <p:cNvPr id="86" name="Group 11"/>
            <p:cNvGrpSpPr>
              <a:grpSpLocks noChangeAspect="1"/>
            </p:cNvGrpSpPr>
            <p:nvPr/>
          </p:nvGrpSpPr>
          <p:grpSpPr bwMode="auto">
            <a:xfrm>
              <a:off x="6024570" y="2990170"/>
              <a:ext cx="356243" cy="510268"/>
              <a:chOff x="2565" y="1710"/>
              <a:chExt cx="290" cy="450"/>
            </a:xfrm>
          </p:grpSpPr>
          <p:sp>
            <p:nvSpPr>
              <p:cNvPr id="94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5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6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7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8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</p:grpSp>
        <p:grpSp>
          <p:nvGrpSpPr>
            <p:cNvPr id="87" name="Group 11"/>
            <p:cNvGrpSpPr>
              <a:grpSpLocks noChangeAspect="1"/>
            </p:cNvGrpSpPr>
            <p:nvPr/>
          </p:nvGrpSpPr>
          <p:grpSpPr bwMode="auto">
            <a:xfrm>
              <a:off x="6024570" y="4143380"/>
              <a:ext cx="356243" cy="510268"/>
              <a:chOff x="2565" y="1710"/>
              <a:chExt cx="290" cy="450"/>
            </a:xfrm>
          </p:grpSpPr>
          <p:sp>
            <p:nvSpPr>
              <p:cNvPr id="89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1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2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  <p:sp>
            <p:nvSpPr>
              <p:cNvPr id="93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2000" b="1" dirty="0"/>
              </a:p>
            </p:txBody>
          </p:sp>
        </p:grpSp>
        <p:sp>
          <p:nvSpPr>
            <p:cNvPr id="88" name="Organigramme : Extraire 87"/>
            <p:cNvSpPr/>
            <p:nvPr/>
          </p:nvSpPr>
          <p:spPr>
            <a:xfrm rot="10800000">
              <a:off x="7453330" y="2351730"/>
              <a:ext cx="1285884" cy="357190"/>
            </a:xfrm>
            <a:prstGeom prst="flowChartExtra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4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92"/>
    </mc:Choice>
    <mc:Fallback xmlns="">
      <p:transition spd="slow" advTm="7619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Rapprochement des identités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268413"/>
            <a:ext cx="8640638" cy="5184775"/>
          </a:xfrm>
        </p:spPr>
        <p:txBody>
          <a:bodyPr/>
          <a:lstStyle/>
          <a:p>
            <a:r>
              <a:rPr lang="fr-FR" sz="2400" dirty="0" smtClean="0"/>
              <a:t>But</a:t>
            </a:r>
          </a:p>
          <a:p>
            <a:pPr lvl="1"/>
            <a:r>
              <a:rPr lang="fr-FR" sz="2000" dirty="0"/>
              <a:t>Comparer les traits d’identification des patients</a:t>
            </a:r>
          </a:p>
          <a:p>
            <a:pPr lvl="2"/>
            <a:r>
              <a:rPr lang="fr-FR" sz="1800" dirty="0"/>
              <a:t>Jusque 27% d’erreur d’identification sur 3 bases de 100000 patients [1]</a:t>
            </a:r>
          </a:p>
          <a:p>
            <a:pPr lvl="1"/>
            <a:r>
              <a:rPr lang="fr-FR" sz="1800" dirty="0" smtClean="0"/>
              <a:t>Calcul d’un « score » de similarité entre deux patients</a:t>
            </a:r>
          </a:p>
          <a:p>
            <a:pPr lvl="1"/>
            <a:r>
              <a:rPr lang="fr-FR" sz="1800" dirty="0"/>
              <a:t>Définir les seuils de décision ① et ② permettant de rapprocher ou non deux patients</a:t>
            </a:r>
          </a:p>
          <a:p>
            <a:pPr lvl="1"/>
            <a:endParaRPr lang="fr-FR" sz="2000" dirty="0" smtClean="0"/>
          </a:p>
          <a:p>
            <a:pPr lvl="1"/>
            <a:endParaRPr lang="fr-FR" sz="2000" dirty="0" smtClean="0"/>
          </a:p>
          <a:p>
            <a:pPr lvl="1"/>
            <a:endParaRPr lang="fr-FR" sz="2000" dirty="0" smtClean="0"/>
          </a:p>
          <a:p>
            <a:pPr marL="914400" lvl="2" indent="0">
              <a:buNone/>
            </a:pP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6279123"/>
            <a:ext cx="8964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cap="small" dirty="0" smtClean="0"/>
              <a:t>[1] </a:t>
            </a:r>
            <a:r>
              <a:rPr lang="fr-FR" sz="1000" cap="small" dirty="0"/>
              <a:t>C. Friedman et R. </a:t>
            </a:r>
            <a:r>
              <a:rPr lang="fr-FR" sz="1000" cap="small" dirty="0" err="1"/>
              <a:t>Sideli</a:t>
            </a:r>
            <a:r>
              <a:rPr lang="fr-FR" sz="1000" dirty="0"/>
              <a:t>, </a:t>
            </a:r>
            <a:r>
              <a:rPr lang="fr-FR" sz="1000" i="1" dirty="0" err="1"/>
              <a:t>Tolerating</a:t>
            </a:r>
            <a:r>
              <a:rPr lang="fr-FR" sz="1000" i="1" dirty="0"/>
              <a:t> </a:t>
            </a:r>
            <a:r>
              <a:rPr lang="fr-FR" sz="1000" i="1" dirty="0" err="1"/>
              <a:t>spelling</a:t>
            </a:r>
            <a:r>
              <a:rPr lang="fr-FR" sz="1000" i="1" dirty="0"/>
              <a:t> </a:t>
            </a:r>
            <a:r>
              <a:rPr lang="fr-FR" sz="1000" i="1" dirty="0" err="1"/>
              <a:t>errors</a:t>
            </a:r>
            <a:r>
              <a:rPr lang="fr-FR" sz="1000" i="1" dirty="0"/>
              <a:t> </a:t>
            </a:r>
            <a:r>
              <a:rPr lang="fr-FR" sz="1000" i="1" dirty="0" err="1"/>
              <a:t>during</a:t>
            </a:r>
            <a:r>
              <a:rPr lang="fr-FR" sz="1000" i="1" dirty="0"/>
              <a:t> patient validation.</a:t>
            </a:r>
            <a:r>
              <a:rPr lang="fr-FR" sz="1000" dirty="0"/>
              <a:t> Computers and </a:t>
            </a:r>
            <a:r>
              <a:rPr lang="fr-FR" sz="1000" dirty="0" err="1"/>
              <a:t>Biomedical</a:t>
            </a:r>
            <a:r>
              <a:rPr lang="fr-FR" sz="1000" dirty="0"/>
              <a:t> </a:t>
            </a:r>
            <a:r>
              <a:rPr lang="fr-FR" sz="1000" dirty="0" err="1"/>
              <a:t>Research</a:t>
            </a:r>
            <a:r>
              <a:rPr lang="fr-FR" sz="1000" dirty="0"/>
              <a:t>, 1992. </a:t>
            </a:r>
            <a:r>
              <a:rPr lang="fr-FR" sz="1000" b="1" dirty="0"/>
              <a:t>25</a:t>
            </a:r>
            <a:r>
              <a:rPr lang="fr-FR" sz="1000" dirty="0"/>
              <a:t>(5): p. 486-509.</a:t>
            </a:r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25195"/>
            <a:ext cx="640871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8"/>
    </mc:Choice>
    <mc:Fallback xmlns="">
      <p:transition spd="slow" advTm="7707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Comparateur de patients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 de règles en fonction du type de données:</a:t>
            </a:r>
          </a:p>
          <a:p>
            <a:pPr lvl="1"/>
            <a:r>
              <a:rPr lang="fr-FR" dirty="0" smtClean="0"/>
              <a:t>Entier, Date et Chaîne de caractères</a:t>
            </a:r>
          </a:p>
          <a:p>
            <a:r>
              <a:rPr lang="fr-FR" dirty="0" smtClean="0"/>
              <a:t>Pondération de ces règles en fonction de leur pertinence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D25DF-182A-411F-8BC5-E07AC9547497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628294"/>
              </p:ext>
            </p:extLst>
          </p:nvPr>
        </p:nvGraphicFramePr>
        <p:xfrm>
          <a:off x="1115616" y="3398112"/>
          <a:ext cx="7344816" cy="197510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963309"/>
                <a:gridCol w="777801"/>
                <a:gridCol w="992576"/>
                <a:gridCol w="1831047"/>
                <a:gridCol w="1780083"/>
              </a:tblGrid>
              <a:tr h="2419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 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Nom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Prénom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Date de naissance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Adresse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03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Type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effectLst/>
                        </a:rPr>
                        <a:t>Chaîne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effectLst/>
                        </a:rPr>
                        <a:t>Chaîne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Date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effectLst/>
                        </a:rPr>
                        <a:t>Chaîne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803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Précision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803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Elément bloquant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X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 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X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 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>
                          <a:effectLst/>
                        </a:rPr>
                        <a:t>Poids (similaire</a:t>
                      </a:r>
                      <a:r>
                        <a:rPr lang="fr-FR" sz="1800" dirty="0" smtClean="0">
                          <a:effectLst/>
                        </a:rPr>
                        <a:t>)</a:t>
                      </a:r>
                      <a:endParaRPr lang="fr-FR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>
                          <a:effectLst/>
                        </a:rPr>
                        <a:t>•••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>
                          <a:effectLst/>
                        </a:rPr>
                        <a:t>Poids (différent</a:t>
                      </a:r>
                      <a:r>
                        <a:rPr lang="fr-FR" sz="1800" dirty="0" smtClean="0">
                          <a:effectLst/>
                        </a:rPr>
                        <a:t>)</a:t>
                      </a:r>
                      <a:endParaRPr lang="fr-FR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>
                          <a:effectLst/>
                        </a:rPr>
                        <a:t>••</a:t>
                      </a:r>
                      <a:endParaRPr lang="fr-FR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fr-FR" sz="1800" dirty="0">
                          <a:effectLst/>
                        </a:rPr>
                        <a:t>•</a:t>
                      </a:r>
                      <a:endParaRPr lang="fr-FR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88"/>
    </mc:Choice>
    <mc:Fallback xmlns="">
      <p:transition spd="slow" advTm="5488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Algorithmes de comparaison</a:t>
            </a:r>
            <a:br>
              <a:rPr lang="fr-FR" dirty="0" smtClean="0"/>
            </a:br>
            <a:r>
              <a:rPr lang="fr-FR" dirty="0" smtClean="0"/>
              <a:t>de chaînes de caractères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323528" y="1268760"/>
            <a:ext cx="4173860" cy="762099"/>
          </a:xfrm>
        </p:spPr>
        <p:txBody>
          <a:bodyPr/>
          <a:lstStyle/>
          <a:p>
            <a:r>
              <a:rPr lang="fr-FR" dirty="0" smtClean="0"/>
              <a:t>Algorithmes analytiques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323528" y="2060848"/>
            <a:ext cx="4173860" cy="4464495"/>
          </a:xfrm>
        </p:spPr>
        <p:txBody>
          <a:bodyPr/>
          <a:lstStyle/>
          <a:p>
            <a:r>
              <a:rPr lang="fr-FR" dirty="0" smtClean="0"/>
              <a:t>Comparaison mathématique des chaînes de caractères</a:t>
            </a:r>
          </a:p>
          <a:p>
            <a:pPr lvl="1"/>
            <a:r>
              <a:rPr lang="fr-FR" dirty="0" smtClean="0"/>
              <a:t>Compte un nombre de différence entre les chaînes</a:t>
            </a:r>
          </a:p>
          <a:p>
            <a:r>
              <a:rPr lang="fr-FR" dirty="0" smtClean="0"/>
              <a:t>Meilleur algorithme</a:t>
            </a:r>
            <a:r>
              <a:rPr lang="fr-FR" sz="2000" dirty="0" smtClean="0"/>
              <a:t> [1]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Distance de </a:t>
            </a:r>
            <a:r>
              <a:rPr lang="fr-FR" dirty="0" err="1" smtClean="0"/>
              <a:t>Jaro-Winkler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Exemple:</a:t>
            </a:r>
          </a:p>
          <a:p>
            <a:pPr marL="0" indent="0">
              <a:buNone/>
            </a:pPr>
            <a:r>
              <a:rPr lang="fr-FR" sz="1800" dirty="0" err="1" smtClean="0"/>
              <a:t>JaroWinkler</a:t>
            </a:r>
            <a:r>
              <a:rPr lang="fr-FR" sz="1800" dirty="0" smtClean="0"/>
              <a:t>("Philippe","</a:t>
            </a:r>
            <a:r>
              <a:rPr lang="fr-FR" sz="1800" dirty="0" err="1" smtClean="0"/>
              <a:t>Mhilippe</a:t>
            </a:r>
            <a:r>
              <a:rPr lang="fr-FR" sz="1800" dirty="0" smtClean="0"/>
              <a:t>") = 77%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 smtClean="0"/>
              <a:t>JaroWinkler</a:t>
            </a:r>
            <a:r>
              <a:rPr lang="fr-FR" sz="1800" dirty="0" smtClean="0"/>
              <a:t>("</a:t>
            </a:r>
            <a:r>
              <a:rPr lang="fr-FR" sz="1800" dirty="0" err="1" smtClean="0"/>
              <a:t>Philippe","Filip</a:t>
            </a:r>
            <a:r>
              <a:rPr lang="fr-FR" sz="1800" dirty="0" smtClean="0"/>
              <a:t>") = 0%</a:t>
            </a:r>
          </a:p>
          <a:p>
            <a:pPr lvl="1"/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175447" cy="762099"/>
          </a:xfrm>
        </p:spPr>
        <p:txBody>
          <a:bodyPr/>
          <a:lstStyle/>
          <a:p>
            <a:r>
              <a:rPr lang="fr-FR" dirty="0" smtClean="0"/>
              <a:t>Algorithmes phonétiques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4175447" cy="4464495"/>
          </a:xfrm>
        </p:spPr>
        <p:txBody>
          <a:bodyPr/>
          <a:lstStyle/>
          <a:p>
            <a:r>
              <a:rPr lang="fr-FR" dirty="0" smtClean="0"/>
              <a:t>Calcul d’un « code » phonétique</a:t>
            </a:r>
          </a:p>
          <a:p>
            <a:pPr lvl="1"/>
            <a:r>
              <a:rPr lang="fr-FR" dirty="0" smtClean="0"/>
              <a:t>Comparaison des codes de manière analytique</a:t>
            </a:r>
          </a:p>
          <a:p>
            <a:r>
              <a:rPr lang="fr-FR" dirty="0" smtClean="0"/>
              <a:t>Meilleur algorithme</a:t>
            </a:r>
            <a:r>
              <a:rPr lang="fr-FR" sz="2000" dirty="0" smtClean="0"/>
              <a:t> [1]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Phonex</a:t>
            </a:r>
            <a:r>
              <a:rPr lang="fr-FR" dirty="0" smtClean="0"/>
              <a:t> (ou </a:t>
            </a:r>
            <a:r>
              <a:rPr lang="fr-FR" dirty="0" err="1" smtClean="0"/>
              <a:t>Phonex-fr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r>
              <a:rPr lang="fr-FR" dirty="0" smtClean="0"/>
              <a:t>Exemple:</a:t>
            </a:r>
            <a:endParaRPr lang="fr-FR" dirty="0"/>
          </a:p>
          <a:p>
            <a:pPr marL="0" indent="0">
              <a:buNone/>
            </a:pPr>
            <a:r>
              <a:rPr lang="fr-FR" sz="1800" dirty="0" err="1" smtClean="0"/>
              <a:t>Phonex</a:t>
            </a:r>
            <a:r>
              <a:rPr lang="fr-FR" sz="1800" dirty="0" smtClean="0"/>
              <a:t>("</a:t>
            </a:r>
            <a:r>
              <a:rPr lang="fr-FR" sz="1800" dirty="0"/>
              <a:t>Philippe","</a:t>
            </a:r>
            <a:r>
              <a:rPr lang="fr-FR" sz="1800" dirty="0" err="1"/>
              <a:t>Mhilippe</a:t>
            </a:r>
            <a:r>
              <a:rPr lang="fr-FR" sz="1800" dirty="0"/>
              <a:t>") = 0</a:t>
            </a:r>
            <a:r>
              <a:rPr lang="fr-FR" sz="1800" dirty="0" smtClean="0"/>
              <a:t>%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 smtClean="0"/>
              <a:t>Phonex</a:t>
            </a:r>
            <a:r>
              <a:rPr lang="fr-FR" sz="1800" dirty="0" smtClean="0"/>
              <a:t>("</a:t>
            </a:r>
            <a:r>
              <a:rPr lang="fr-FR" sz="1800" dirty="0" err="1"/>
              <a:t>Philippe","Filip</a:t>
            </a:r>
            <a:r>
              <a:rPr lang="fr-FR" sz="1800" dirty="0"/>
              <a:t>") = </a:t>
            </a:r>
            <a:r>
              <a:rPr lang="fr-FR" sz="1800" dirty="0" smtClean="0"/>
              <a:t>100%</a:t>
            </a:r>
            <a:endParaRPr lang="fr-FR" sz="1800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79512" y="6279123"/>
            <a:ext cx="8964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cap="small" dirty="0" smtClean="0"/>
              <a:t>[1]</a:t>
            </a:r>
            <a:r>
              <a:rPr lang="fr-FR" sz="1000" cap="small" dirty="0"/>
              <a:t> P. Christen</a:t>
            </a:r>
            <a:r>
              <a:rPr lang="fr-FR" sz="1000" dirty="0"/>
              <a:t>, </a:t>
            </a:r>
            <a:r>
              <a:rPr lang="fr-FR" sz="1000" i="1" dirty="0"/>
              <a:t>A </a:t>
            </a:r>
            <a:r>
              <a:rPr lang="fr-FR" sz="1000" i="1" dirty="0" err="1"/>
              <a:t>comparison</a:t>
            </a:r>
            <a:r>
              <a:rPr lang="fr-FR" sz="1000" i="1" dirty="0"/>
              <a:t> of </a:t>
            </a:r>
            <a:r>
              <a:rPr lang="fr-FR" sz="1000" i="1" dirty="0" err="1"/>
              <a:t>personal</a:t>
            </a:r>
            <a:r>
              <a:rPr lang="fr-FR" sz="1000" i="1" dirty="0"/>
              <a:t> </a:t>
            </a:r>
            <a:r>
              <a:rPr lang="fr-FR" sz="1000" i="1" dirty="0" err="1"/>
              <a:t>name</a:t>
            </a:r>
            <a:r>
              <a:rPr lang="fr-FR" sz="1000" i="1" dirty="0"/>
              <a:t> </a:t>
            </a:r>
            <a:r>
              <a:rPr lang="fr-FR" sz="1000" i="1" dirty="0" err="1"/>
              <a:t>matching</a:t>
            </a:r>
            <a:r>
              <a:rPr lang="fr-FR" sz="1000" i="1" dirty="0"/>
              <a:t>: Techniques and </a:t>
            </a:r>
            <a:r>
              <a:rPr lang="fr-FR" sz="1000" i="1" dirty="0" err="1"/>
              <a:t>practical</a:t>
            </a:r>
            <a:r>
              <a:rPr lang="fr-FR" sz="1000" i="1" dirty="0"/>
              <a:t> issues.</a:t>
            </a:r>
            <a:r>
              <a:rPr lang="fr-FR" sz="1000" dirty="0"/>
              <a:t> Data </a:t>
            </a:r>
            <a:r>
              <a:rPr lang="fr-FR" sz="1000" dirty="0" err="1"/>
              <a:t>Mining</a:t>
            </a:r>
            <a:r>
              <a:rPr lang="fr-FR" sz="1000" dirty="0"/>
              <a:t> </a:t>
            </a:r>
            <a:r>
              <a:rPr lang="fr-FR" sz="1000" dirty="0" smtClean="0"/>
              <a:t>Workshops, 2006</a:t>
            </a:r>
            <a:r>
              <a:rPr lang="fr-FR" sz="1000" dirty="0"/>
              <a:t>: p. 290-294.</a:t>
            </a:r>
          </a:p>
        </p:txBody>
      </p:sp>
      <p:pic>
        <p:nvPicPr>
          <p:cNvPr id="27" name="Picture 2" descr="C:\Users\Charlotte\Documents\IUT\Stage\Haut-parleu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1363216"/>
            <a:ext cx="919161" cy="973229"/>
          </a:xfrm>
          <a:prstGeom prst="rect">
            <a:avLst/>
          </a:prstGeom>
          <a:noFill/>
        </p:spPr>
      </p:pic>
      <p:pic>
        <p:nvPicPr>
          <p:cNvPr id="25" name="Picture 2" descr="C:\Users\Charlotte\Documents\IUT\Stage\ecrire.jpg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</a:blip>
          <a:srcRect/>
          <a:stretch>
            <a:fillRect/>
          </a:stretch>
        </p:blipFill>
        <p:spPr bwMode="auto">
          <a:xfrm>
            <a:off x="3671156" y="1340768"/>
            <a:ext cx="990600" cy="686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84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82"/>
    </mc:Choice>
    <mc:Fallback xmlns="">
      <p:transition spd="slow" advTm="1094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Utilisation de données « vraisemblables » issues du réseau sentinelle</a:t>
            </a:r>
          </a:p>
          <a:p>
            <a:pPr lvl="1"/>
            <a:r>
              <a:rPr lang="fr-FR" dirty="0" smtClean="0"/>
              <a:t>70000 individus</a:t>
            </a:r>
          </a:p>
          <a:p>
            <a:pPr lvl="1"/>
            <a:r>
              <a:rPr lang="fr-FR" dirty="0" smtClean="0"/>
              <a:t>Utilisation du </a:t>
            </a:r>
            <a:r>
              <a:rPr lang="fr-FR" b="1" dirty="0" smtClean="0"/>
              <a:t>nom</a:t>
            </a:r>
            <a:r>
              <a:rPr lang="fr-FR" dirty="0" smtClean="0"/>
              <a:t> et du </a:t>
            </a:r>
            <a:r>
              <a:rPr lang="fr-FR" b="1" dirty="0" smtClean="0"/>
              <a:t>prénom</a:t>
            </a:r>
            <a:r>
              <a:rPr lang="fr-FR" dirty="0" smtClean="0"/>
              <a:t> des patients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Insertion manuelle de biais dans une seconde base</a:t>
            </a:r>
          </a:p>
          <a:p>
            <a:pPr lvl="1"/>
            <a:r>
              <a:rPr lang="fr-FR" dirty="0" smtClean="0"/>
              <a:t>Loi de poisson, </a:t>
            </a:r>
            <a:r>
              <a:rPr lang="el-GR" dirty="0" smtClean="0"/>
              <a:t>λ</a:t>
            </a:r>
            <a:r>
              <a:rPr lang="fr-FR" dirty="0" smtClean="0"/>
              <a:t>=1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Utilisation d’une méthode combinant à la fois </a:t>
            </a:r>
            <a:r>
              <a:rPr lang="fr-FR" dirty="0" err="1" smtClean="0"/>
              <a:t>Jaro-Winkler</a:t>
            </a:r>
            <a:r>
              <a:rPr lang="fr-FR" dirty="0" smtClean="0"/>
              <a:t> et </a:t>
            </a:r>
            <a:r>
              <a:rPr lang="fr-FR" dirty="0" err="1" smtClean="0"/>
              <a:t>Soundex</a:t>
            </a:r>
            <a:r>
              <a:rPr lang="fr-FR" dirty="0" smtClean="0"/>
              <a:t> pour la comparaison des chaînes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D25DF-182A-411F-8BC5-E07AC9547497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4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76"/>
    </mc:Choice>
    <mc:Fallback xmlns="">
      <p:transition spd="slow" advTm="3657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 : résultats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D25DF-182A-411F-8BC5-E07AC9547497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7693134" cy="41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10"/>
              <p:cNvSpPr>
                <a:spLocks noGrp="1"/>
              </p:cNvSpPr>
              <p:nvPr>
                <p:ph idx="1"/>
              </p:nvPr>
            </p:nvSpPr>
            <p:spPr>
              <a:xfrm>
                <a:off x="320675" y="1268413"/>
                <a:ext cx="8499797" cy="5184775"/>
              </a:xfrm>
            </p:spPr>
            <p:txBody>
              <a:bodyPr/>
              <a:lstStyle/>
              <a:p>
                <a:r>
                  <a:rPr lang="fr-FR" dirty="0" smtClean="0"/>
                  <a:t>Ajout de </a:t>
                </a:r>
                <a:r>
                  <a:rPr lang="fr-FR" b="1" dirty="0" smtClean="0"/>
                  <a:t>l’adresse</a:t>
                </a:r>
                <a:r>
                  <a:rPr lang="fr-FR" dirty="0" smtClean="0"/>
                  <a:t> et de la </a:t>
                </a:r>
                <a:r>
                  <a:rPr lang="fr-FR" b="1" dirty="0" smtClean="0"/>
                  <a:t>date de naissance </a:t>
                </a:r>
                <a:r>
                  <a:rPr lang="fr-FR" dirty="0" smtClean="0"/>
                  <a:t>au comparateur</a:t>
                </a:r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pPr lvl="2"/>
                <a:endParaRPr lang="fr-FR" dirty="0" smtClean="0"/>
              </a:p>
              <a:p>
                <a:pPr lvl="2"/>
                <a:r>
                  <a:rPr lang="fr-FR" dirty="0" smtClean="0"/>
                  <a:t>Seuil de décision valable pour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ym typeface="Wingdings"/>
                      </a:rPr>
                      <m:t></m:t>
                    </m:r>
                    <m:r>
                      <a:rPr lang="fr-FR" b="0" i="1" dirty="0" smtClean="0">
                        <a:latin typeface="Cambria Math"/>
                        <a:sym typeface="Wingdings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0.4</m:t>
                    </m:r>
                  </m:oMath>
                </a14:m>
                <a:r>
                  <a:rPr lang="fr-FR" dirty="0" smtClean="0">
                    <a:sym typeface="Wingdings"/>
                  </a:rPr>
                  <a:t> et 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ym typeface="Wingdings"/>
                      </a:rPr>
                      <m:t>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fr-FR" dirty="0" smtClean="0"/>
                  <a:t>0.7 </a:t>
                </a:r>
              </a:p>
            </p:txBody>
          </p:sp>
        </mc:Choice>
        <mc:Fallback xmlns="">
          <p:sp>
            <p:nvSpPr>
              <p:cNvPr id="11" name="Espace réservé du contenu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675" y="1268413"/>
                <a:ext cx="8499797" cy="5184775"/>
              </a:xfrm>
              <a:blipFill rotWithShape="1">
                <a:blip r:embed="rId5"/>
                <a:stretch>
                  <a:fillRect t="-1058" b="-35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/>
          <p:cNvCxnSpPr/>
          <p:nvPr/>
        </p:nvCxnSpPr>
        <p:spPr>
          <a:xfrm>
            <a:off x="3283200" y="2060848"/>
            <a:ext cx="0" cy="35283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644008" y="2060848"/>
            <a:ext cx="0" cy="35283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275856" y="202019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/>
              </a:rPr>
              <a:t>                  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1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28"/>
    </mc:Choice>
    <mc:Fallback xmlns="">
      <p:transition spd="slow" advTm="4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du comparateur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Bon taux de rapprochement automatique</a:t>
            </a:r>
          </a:p>
          <a:p>
            <a:pPr lvl="1"/>
            <a:r>
              <a:rPr lang="fr-FR" dirty="0" smtClean="0"/>
              <a:t>Nécessite un maximum d’informations sur le patient</a:t>
            </a:r>
          </a:p>
          <a:p>
            <a:r>
              <a:rPr lang="fr-FR" dirty="0" smtClean="0"/>
              <a:t>Complexité quadratique de l’algorithme</a:t>
            </a:r>
          </a:p>
          <a:p>
            <a:pPr lvl="1"/>
            <a:r>
              <a:rPr lang="fr-FR" dirty="0" smtClean="0"/>
              <a:t>70000 enregistrements de 4 champs= 19,6 milliards de comparaisons</a:t>
            </a:r>
          </a:p>
          <a:p>
            <a:pPr lvl="2"/>
            <a:r>
              <a:rPr lang="fr-FR" dirty="0" smtClean="0"/>
              <a:t>10heures d’exécution sur un processeur actuel</a:t>
            </a:r>
          </a:p>
          <a:p>
            <a:r>
              <a:rPr lang="fr-FR" dirty="0" smtClean="0"/>
              <a:t>Perspectives d’amélioration</a:t>
            </a:r>
          </a:p>
          <a:p>
            <a:pPr lvl="1"/>
            <a:r>
              <a:rPr lang="fr-FR" dirty="0" smtClean="0"/>
              <a:t>Arrêt de la comparaison si le score déjà inférieur au seuil </a:t>
            </a:r>
            <a:r>
              <a:rPr lang="fr-FR" dirty="0"/>
              <a:t>①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Lancement parallèle de l’algorithme</a:t>
            </a:r>
          </a:p>
          <a:p>
            <a:pPr lvl="1"/>
            <a:r>
              <a:rPr lang="fr-FR" dirty="0" smtClean="0"/>
              <a:t>Amélioration des algorithmes de comparaison</a:t>
            </a:r>
          </a:p>
          <a:p>
            <a:pPr lvl="2"/>
            <a:r>
              <a:rPr lang="fr-FR" dirty="0" smtClean="0"/>
              <a:t>Utilisation des ressources GP-GPU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9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33"/>
    </mc:Choice>
    <mc:Fallback xmlns="">
      <p:transition spd="slow" advTm="4823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à coins arrondis 78"/>
          <p:cNvSpPr/>
          <p:nvPr/>
        </p:nvSpPr>
        <p:spPr>
          <a:xfrm>
            <a:off x="179512" y="1412776"/>
            <a:ext cx="8784976" cy="5076384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fr-FR" sz="28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endParaRPr lang="fr-FR" sz="28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rc plein 9"/>
          <p:cNvSpPr/>
          <p:nvPr/>
        </p:nvSpPr>
        <p:spPr>
          <a:xfrm>
            <a:off x="1416749" y="1859719"/>
            <a:ext cx="4793355" cy="3946424"/>
          </a:xfrm>
          <a:prstGeom prst="blockArc">
            <a:avLst>
              <a:gd name="adj1" fmla="val 10800000"/>
              <a:gd name="adj2" fmla="val 16200000"/>
              <a:gd name="adj3" fmla="val 463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3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Arc plein 10"/>
          <p:cNvSpPr/>
          <p:nvPr/>
        </p:nvSpPr>
        <p:spPr>
          <a:xfrm>
            <a:off x="1416749" y="1859719"/>
            <a:ext cx="4793355" cy="3946424"/>
          </a:xfrm>
          <a:prstGeom prst="blockArc">
            <a:avLst>
              <a:gd name="adj1" fmla="val 5400000"/>
              <a:gd name="adj2" fmla="val 10800000"/>
              <a:gd name="adj3" fmla="val 463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7500176"/>
              <a:satOff val="-11253"/>
              <a:lumOff val="-1830"/>
              <a:alphaOff val="0"/>
            </a:schemeClr>
          </a:fillRef>
          <a:effectRef idx="3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Arc plein 11"/>
          <p:cNvSpPr/>
          <p:nvPr/>
        </p:nvSpPr>
        <p:spPr>
          <a:xfrm>
            <a:off x="2263680" y="1859719"/>
            <a:ext cx="4841700" cy="3946424"/>
          </a:xfrm>
          <a:prstGeom prst="blockArc">
            <a:avLst>
              <a:gd name="adj1" fmla="val 0"/>
              <a:gd name="adj2" fmla="val 5400000"/>
              <a:gd name="adj3" fmla="val 463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750088"/>
              <a:satOff val="-5627"/>
              <a:lumOff val="-915"/>
              <a:alphaOff val="0"/>
            </a:schemeClr>
          </a:fillRef>
          <a:effectRef idx="3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Arc plein 12"/>
          <p:cNvSpPr/>
          <p:nvPr/>
        </p:nvSpPr>
        <p:spPr>
          <a:xfrm>
            <a:off x="2263679" y="1859719"/>
            <a:ext cx="4841701" cy="3946424"/>
          </a:xfrm>
          <a:prstGeom prst="blockArc">
            <a:avLst>
              <a:gd name="adj1" fmla="val 16200000"/>
              <a:gd name="adj2" fmla="val 0"/>
              <a:gd name="adj3" fmla="val 463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orme libre 13"/>
          <p:cNvSpPr/>
          <p:nvPr/>
        </p:nvSpPr>
        <p:spPr>
          <a:xfrm>
            <a:off x="3355117" y="2925049"/>
            <a:ext cx="1815764" cy="1815764"/>
          </a:xfrm>
          <a:custGeom>
            <a:avLst/>
            <a:gdLst>
              <a:gd name="connsiteX0" fmla="*/ 0 w 1815764"/>
              <a:gd name="connsiteY0" fmla="*/ 907882 h 1815764"/>
              <a:gd name="connsiteX1" fmla="*/ 907882 w 1815764"/>
              <a:gd name="connsiteY1" fmla="*/ 0 h 1815764"/>
              <a:gd name="connsiteX2" fmla="*/ 1815764 w 1815764"/>
              <a:gd name="connsiteY2" fmla="*/ 907882 h 1815764"/>
              <a:gd name="connsiteX3" fmla="*/ 907882 w 1815764"/>
              <a:gd name="connsiteY3" fmla="*/ 1815764 h 1815764"/>
              <a:gd name="connsiteX4" fmla="*/ 0 w 1815764"/>
              <a:gd name="connsiteY4" fmla="*/ 907882 h 181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64" h="1815764">
                <a:moveTo>
                  <a:pt x="0" y="907882"/>
                </a:moveTo>
                <a:cubicBezTo>
                  <a:pt x="0" y="406473"/>
                  <a:pt x="406473" y="0"/>
                  <a:pt x="907882" y="0"/>
                </a:cubicBezTo>
                <a:cubicBezTo>
                  <a:pt x="1409291" y="0"/>
                  <a:pt x="1815764" y="406473"/>
                  <a:pt x="1815764" y="907882"/>
                </a:cubicBezTo>
                <a:cubicBezTo>
                  <a:pt x="1815764" y="1409291"/>
                  <a:pt x="1409291" y="1815764"/>
                  <a:pt x="907882" y="1815764"/>
                </a:cubicBezTo>
                <a:cubicBezTo>
                  <a:pt x="406473" y="1815764"/>
                  <a:pt x="0" y="1409291"/>
                  <a:pt x="0" y="90788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9092" tIns="309092" rIns="309092" bIns="30909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3400" kern="1200"/>
          </a:p>
        </p:txBody>
      </p:sp>
      <p:sp>
        <p:nvSpPr>
          <p:cNvPr id="15" name="Forme libre 14"/>
          <p:cNvSpPr/>
          <p:nvPr/>
        </p:nvSpPr>
        <p:spPr>
          <a:xfrm>
            <a:off x="3452999" y="1196752"/>
            <a:ext cx="1620000" cy="1620000"/>
          </a:xfrm>
          <a:custGeom>
            <a:avLst/>
            <a:gdLst>
              <a:gd name="connsiteX0" fmla="*/ 0 w 1271035"/>
              <a:gd name="connsiteY0" fmla="*/ 635518 h 1271035"/>
              <a:gd name="connsiteX1" fmla="*/ 635518 w 1271035"/>
              <a:gd name="connsiteY1" fmla="*/ 0 h 1271035"/>
              <a:gd name="connsiteX2" fmla="*/ 1271036 w 1271035"/>
              <a:gd name="connsiteY2" fmla="*/ 635518 h 1271035"/>
              <a:gd name="connsiteX3" fmla="*/ 635518 w 1271035"/>
              <a:gd name="connsiteY3" fmla="*/ 1271036 h 1271035"/>
              <a:gd name="connsiteX4" fmla="*/ 0 w 1271035"/>
              <a:gd name="connsiteY4" fmla="*/ 635518 h 127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1035" h="1271035">
                <a:moveTo>
                  <a:pt x="0" y="635518"/>
                </a:moveTo>
                <a:cubicBezTo>
                  <a:pt x="0" y="284531"/>
                  <a:pt x="284531" y="0"/>
                  <a:pt x="635518" y="0"/>
                </a:cubicBezTo>
                <a:cubicBezTo>
                  <a:pt x="986505" y="0"/>
                  <a:pt x="1271036" y="284531"/>
                  <a:pt x="1271036" y="635518"/>
                </a:cubicBezTo>
                <a:cubicBezTo>
                  <a:pt x="1271036" y="986505"/>
                  <a:pt x="986505" y="1271036"/>
                  <a:pt x="635518" y="1271036"/>
                </a:cubicBezTo>
                <a:cubicBezTo>
                  <a:pt x="284531" y="1271036"/>
                  <a:pt x="0" y="986505"/>
                  <a:pt x="0" y="63551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919" tIns="203919" rIns="203919" bIns="20391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Dépistage Organisé</a:t>
            </a:r>
            <a:endParaRPr lang="fr-FR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6469861" y="2937496"/>
            <a:ext cx="1620000" cy="1620000"/>
          </a:xfrm>
          <a:custGeom>
            <a:avLst/>
            <a:gdLst>
              <a:gd name="connsiteX0" fmla="*/ 0 w 1271035"/>
              <a:gd name="connsiteY0" fmla="*/ 635518 h 1271035"/>
              <a:gd name="connsiteX1" fmla="*/ 635518 w 1271035"/>
              <a:gd name="connsiteY1" fmla="*/ 0 h 1271035"/>
              <a:gd name="connsiteX2" fmla="*/ 1271036 w 1271035"/>
              <a:gd name="connsiteY2" fmla="*/ 635518 h 1271035"/>
              <a:gd name="connsiteX3" fmla="*/ 635518 w 1271035"/>
              <a:gd name="connsiteY3" fmla="*/ 1271036 h 1271035"/>
              <a:gd name="connsiteX4" fmla="*/ 0 w 1271035"/>
              <a:gd name="connsiteY4" fmla="*/ 635518 h 127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1035" h="1271035">
                <a:moveTo>
                  <a:pt x="0" y="635518"/>
                </a:moveTo>
                <a:cubicBezTo>
                  <a:pt x="0" y="284531"/>
                  <a:pt x="284531" y="0"/>
                  <a:pt x="635518" y="0"/>
                </a:cubicBezTo>
                <a:cubicBezTo>
                  <a:pt x="986505" y="0"/>
                  <a:pt x="1271036" y="284531"/>
                  <a:pt x="1271036" y="635518"/>
                </a:cubicBezTo>
                <a:cubicBezTo>
                  <a:pt x="1271036" y="986505"/>
                  <a:pt x="986505" y="1271036"/>
                  <a:pt x="635518" y="1271036"/>
                </a:cubicBezTo>
                <a:cubicBezTo>
                  <a:pt x="284531" y="1271036"/>
                  <a:pt x="0" y="986505"/>
                  <a:pt x="0" y="63551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750088"/>
              <a:satOff val="-5627"/>
              <a:lumOff val="-915"/>
              <a:alphaOff val="0"/>
            </a:schemeClr>
          </a:fillRef>
          <a:effectRef idx="3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919" tIns="203919" rIns="203919" bIns="20391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de radiologie</a:t>
            </a:r>
            <a:endParaRPr lang="fr-FR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3452999" y="4797152"/>
            <a:ext cx="1620000" cy="1620000"/>
          </a:xfrm>
          <a:custGeom>
            <a:avLst/>
            <a:gdLst>
              <a:gd name="connsiteX0" fmla="*/ 0 w 1271035"/>
              <a:gd name="connsiteY0" fmla="*/ 635518 h 1271035"/>
              <a:gd name="connsiteX1" fmla="*/ 635518 w 1271035"/>
              <a:gd name="connsiteY1" fmla="*/ 0 h 1271035"/>
              <a:gd name="connsiteX2" fmla="*/ 1271036 w 1271035"/>
              <a:gd name="connsiteY2" fmla="*/ 635518 h 1271035"/>
              <a:gd name="connsiteX3" fmla="*/ 635518 w 1271035"/>
              <a:gd name="connsiteY3" fmla="*/ 1271036 h 1271035"/>
              <a:gd name="connsiteX4" fmla="*/ 0 w 1271035"/>
              <a:gd name="connsiteY4" fmla="*/ 635518 h 127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1035" h="1271035">
                <a:moveTo>
                  <a:pt x="0" y="635518"/>
                </a:moveTo>
                <a:cubicBezTo>
                  <a:pt x="0" y="284531"/>
                  <a:pt x="284531" y="0"/>
                  <a:pt x="635518" y="0"/>
                </a:cubicBezTo>
                <a:cubicBezTo>
                  <a:pt x="986505" y="0"/>
                  <a:pt x="1271036" y="284531"/>
                  <a:pt x="1271036" y="635518"/>
                </a:cubicBezTo>
                <a:cubicBezTo>
                  <a:pt x="1271036" y="986505"/>
                  <a:pt x="986505" y="1271036"/>
                  <a:pt x="635518" y="1271036"/>
                </a:cubicBezTo>
                <a:cubicBezTo>
                  <a:pt x="284531" y="1271036"/>
                  <a:pt x="0" y="986505"/>
                  <a:pt x="0" y="63551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7500176"/>
              <a:satOff val="-11253"/>
              <a:lumOff val="-1830"/>
              <a:alphaOff val="0"/>
            </a:schemeClr>
          </a:fillRef>
          <a:effectRef idx="3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919" tIns="203919" rIns="203919" bIns="20391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Laboratoire de pathologie</a:t>
            </a:r>
            <a:endParaRPr lang="fr-FR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orme libre 17"/>
          <p:cNvSpPr/>
          <p:nvPr/>
        </p:nvSpPr>
        <p:spPr>
          <a:xfrm>
            <a:off x="408637" y="2996952"/>
            <a:ext cx="1620000" cy="1620000"/>
          </a:xfrm>
          <a:custGeom>
            <a:avLst/>
            <a:gdLst>
              <a:gd name="connsiteX0" fmla="*/ 0 w 1271035"/>
              <a:gd name="connsiteY0" fmla="*/ 635518 h 1271035"/>
              <a:gd name="connsiteX1" fmla="*/ 635518 w 1271035"/>
              <a:gd name="connsiteY1" fmla="*/ 0 h 1271035"/>
              <a:gd name="connsiteX2" fmla="*/ 1271036 w 1271035"/>
              <a:gd name="connsiteY2" fmla="*/ 635518 h 1271035"/>
              <a:gd name="connsiteX3" fmla="*/ 635518 w 1271035"/>
              <a:gd name="connsiteY3" fmla="*/ 1271036 h 1271035"/>
              <a:gd name="connsiteX4" fmla="*/ 0 w 1271035"/>
              <a:gd name="connsiteY4" fmla="*/ 635518 h 127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1035" h="1271035">
                <a:moveTo>
                  <a:pt x="0" y="635518"/>
                </a:moveTo>
                <a:cubicBezTo>
                  <a:pt x="0" y="284531"/>
                  <a:pt x="284531" y="0"/>
                  <a:pt x="635518" y="0"/>
                </a:cubicBezTo>
                <a:cubicBezTo>
                  <a:pt x="986505" y="0"/>
                  <a:pt x="1271036" y="284531"/>
                  <a:pt x="1271036" y="635518"/>
                </a:cubicBezTo>
                <a:cubicBezTo>
                  <a:pt x="1271036" y="986505"/>
                  <a:pt x="986505" y="1271036"/>
                  <a:pt x="635518" y="1271036"/>
                </a:cubicBezTo>
                <a:cubicBezTo>
                  <a:pt x="284531" y="1271036"/>
                  <a:pt x="0" y="986505"/>
                  <a:pt x="0" y="63551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3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919" tIns="203919" rIns="203919" bIns="20391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Centre de lutte contre le cancer</a:t>
            </a:r>
            <a:endParaRPr lang="fr-FR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Parcours médical dans le dépistage organisé du cancer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97" y="3212976"/>
            <a:ext cx="1185773" cy="1145982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76856"/>
            <a:ext cx="1534162" cy="909133"/>
          </a:xfrm>
          <a:prstGeom prst="rect">
            <a:avLst/>
          </a:prstGeom>
        </p:spPr>
      </p:pic>
      <p:sp>
        <p:nvSpPr>
          <p:cNvPr id="70" name="ZoneTexte 69"/>
          <p:cNvSpPr txBox="1"/>
          <p:nvPr/>
        </p:nvSpPr>
        <p:spPr>
          <a:xfrm>
            <a:off x="6444208" y="1404065"/>
            <a:ext cx="1017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+mj-lt"/>
              </a:rPr>
              <a:t>Fiche de recueil</a:t>
            </a:r>
            <a:endParaRPr lang="fr-FR" sz="1600" i="1" dirty="0">
              <a:latin typeface="+mj-lt"/>
            </a:endParaRPr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7829" r="18411" b="23034"/>
          <a:stretch/>
        </p:blipFill>
        <p:spPr>
          <a:xfrm>
            <a:off x="297327" y="2178284"/>
            <a:ext cx="1178329" cy="746765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64" y="1993776"/>
            <a:ext cx="1219200" cy="1219200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647616"/>
            <a:ext cx="1080120" cy="867339"/>
          </a:xfrm>
          <a:prstGeom prst="rect">
            <a:avLst/>
          </a:prstGeom>
        </p:spPr>
      </p:pic>
      <p:sp>
        <p:nvSpPr>
          <p:cNvPr id="75" name="ZoneTexte 74"/>
          <p:cNvSpPr txBox="1"/>
          <p:nvPr/>
        </p:nvSpPr>
        <p:spPr>
          <a:xfrm>
            <a:off x="7448784" y="4571536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latin typeface="+mj-lt"/>
              </a:rPr>
              <a:t>mammographie</a:t>
            </a:r>
            <a:endParaRPr lang="fr-FR" sz="1600" b="1" dirty="0">
              <a:latin typeface="+mj-lt"/>
            </a:endParaRPr>
          </a:p>
        </p:txBody>
      </p:sp>
      <p:pic>
        <p:nvPicPr>
          <p:cNvPr id="76" name="Imag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72" y="4797152"/>
            <a:ext cx="686956" cy="740431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61" y="4725144"/>
            <a:ext cx="1108724" cy="1575773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81" y="5096575"/>
            <a:ext cx="744274" cy="120228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39" y="1284499"/>
            <a:ext cx="629958" cy="601293"/>
          </a:xfrm>
          <a:prstGeom prst="rect">
            <a:avLst/>
          </a:prstGeom>
        </p:spPr>
      </p:pic>
      <p:sp>
        <p:nvSpPr>
          <p:cNvPr id="80" name="ZoneTexte 79"/>
          <p:cNvSpPr txBox="1"/>
          <p:nvPr/>
        </p:nvSpPr>
        <p:spPr>
          <a:xfrm>
            <a:off x="6730882" y="6078598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latin typeface="+mj-lt"/>
              </a:rPr>
              <a:t>Epidémiologie</a:t>
            </a:r>
            <a:endParaRPr lang="fr-FR" sz="1600" b="1" dirty="0">
              <a:latin typeface="+mj-lt"/>
            </a:endParaRPr>
          </a:p>
        </p:txBody>
      </p:sp>
      <p:sp>
        <p:nvSpPr>
          <p:cNvPr id="81" name="Organigramme : Disque magnétique 80"/>
          <p:cNvSpPr/>
          <p:nvPr/>
        </p:nvSpPr>
        <p:spPr>
          <a:xfrm>
            <a:off x="377431" y="4242536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rganigramme : Disque magnétique 81"/>
          <p:cNvSpPr/>
          <p:nvPr/>
        </p:nvSpPr>
        <p:spPr>
          <a:xfrm>
            <a:off x="3563888" y="2277754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rganigramme : Disque magnétique 82"/>
          <p:cNvSpPr/>
          <p:nvPr/>
        </p:nvSpPr>
        <p:spPr>
          <a:xfrm>
            <a:off x="6924349" y="4208955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Organigramme : Disque magnétique 83"/>
          <p:cNvSpPr/>
          <p:nvPr/>
        </p:nvSpPr>
        <p:spPr>
          <a:xfrm>
            <a:off x="4995511" y="5697719"/>
            <a:ext cx="504000" cy="61200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6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66"/>
    </mc:Choice>
    <mc:Fallback xmlns="">
      <p:transition spd="slow" advTm="109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 5: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50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0"/>
    </mc:Choice>
    <mc:Fallback xmlns="">
      <p:transition spd="slow" advTm="477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Etat du Réseau Sentinelle Cancer Auvergne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L’infrastructure de grille en place</a:t>
            </a:r>
          </a:p>
          <a:p>
            <a:pPr lvl="1"/>
            <a:r>
              <a:rPr lang="fr-FR" sz="2000" dirty="0" smtClean="0"/>
              <a:t>Services centraux (AMGA, VOMS), VO Sentinelle</a:t>
            </a:r>
          </a:p>
          <a:p>
            <a:pPr lvl="2"/>
            <a:r>
              <a:rPr lang="fr-FR" sz="1800" dirty="0" smtClean="0"/>
              <a:t>Hébergés par </a:t>
            </a:r>
            <a:r>
              <a:rPr lang="fr-FR" sz="1800" dirty="0" err="1" smtClean="0"/>
              <a:t>maat</a:t>
            </a:r>
            <a:r>
              <a:rPr lang="fr-FR" sz="1800" dirty="0" smtClean="0"/>
              <a:t>-G France</a:t>
            </a:r>
          </a:p>
          <a:p>
            <a:r>
              <a:rPr lang="fr-FR" sz="2400" dirty="0" smtClean="0"/>
              <a:t>4 sites sont équipés</a:t>
            </a:r>
          </a:p>
          <a:p>
            <a:pPr lvl="1"/>
            <a:r>
              <a:rPr lang="fr-FR" sz="2000" dirty="0" smtClean="0"/>
              <a:t>Les associations de dépistage (ARDOC, ABIDEC)</a:t>
            </a:r>
          </a:p>
          <a:p>
            <a:pPr lvl="2"/>
            <a:r>
              <a:rPr lang="fr-FR" sz="1800" dirty="0" smtClean="0"/>
              <a:t>Accès au réseau difficile (lignes ADSL)</a:t>
            </a:r>
          </a:p>
          <a:p>
            <a:pPr lvl="1"/>
            <a:r>
              <a:rPr lang="fr-FR" sz="2000" dirty="0" smtClean="0"/>
              <a:t>La SIPATH (Pôle santé république)</a:t>
            </a:r>
          </a:p>
          <a:p>
            <a:pPr lvl="2"/>
            <a:r>
              <a:rPr lang="fr-FR" sz="1600" dirty="0" smtClean="0"/>
              <a:t>90% des cancers du sein</a:t>
            </a:r>
          </a:p>
          <a:p>
            <a:pPr lvl="1"/>
            <a:r>
              <a:rPr lang="fr-FR" sz="2000" dirty="0" smtClean="0"/>
              <a:t>La faculté de médecine /CHU</a:t>
            </a:r>
          </a:p>
          <a:p>
            <a:pPr lvl="2"/>
            <a:r>
              <a:rPr lang="fr-FR" sz="1800" dirty="0" smtClean="0"/>
              <a:t>Développements, tests</a:t>
            </a:r>
          </a:p>
          <a:p>
            <a:r>
              <a:rPr lang="fr-FR" sz="2400" dirty="0" smtClean="0"/>
              <a:t>Obstacles</a:t>
            </a:r>
          </a:p>
          <a:p>
            <a:pPr lvl="1"/>
            <a:r>
              <a:rPr lang="fr-FR" sz="2000" dirty="0" smtClean="0"/>
              <a:t>Juridiques (accord CNIL)</a:t>
            </a:r>
          </a:p>
          <a:p>
            <a:pPr lvl="1"/>
            <a:r>
              <a:rPr lang="fr-FR" sz="2000" dirty="0" smtClean="0"/>
              <a:t>Installation sur site (physique et réseau)</a:t>
            </a:r>
          </a:p>
          <a:p>
            <a:endParaRPr lang="fr-FR" sz="2400" dirty="0" smtClean="0"/>
          </a:p>
          <a:p>
            <a:pPr lvl="1"/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D9E9-6432-4147-8C05-A9E0CA4D1120}" type="slidenum">
              <a:rPr lang="fr-FR" smtClean="0"/>
              <a:pPr/>
              <a:t>41</a:t>
            </a:fld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6732240" y="3529454"/>
            <a:ext cx="2339752" cy="2918844"/>
            <a:chOff x="6732240" y="3529454"/>
            <a:chExt cx="2339752" cy="291884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3529454"/>
              <a:ext cx="2339752" cy="2918844"/>
            </a:xfrm>
            <a:prstGeom prst="rect">
              <a:avLst/>
            </a:prstGeom>
          </p:spPr>
        </p:pic>
        <p:sp>
          <p:nvSpPr>
            <p:cNvPr id="3" name="Ellipse 2"/>
            <p:cNvSpPr/>
            <p:nvPr/>
          </p:nvSpPr>
          <p:spPr>
            <a:xfrm>
              <a:off x="7668344" y="4725144"/>
              <a:ext cx="216024" cy="21602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/>
            <p:cNvSpPr/>
            <p:nvPr/>
          </p:nvSpPr>
          <p:spPr>
            <a:xfrm>
              <a:off x="8244408" y="3861048"/>
              <a:ext cx="216024" cy="21602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7524328" y="5013176"/>
              <a:ext cx="216024" cy="2160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7812360" y="5013176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866647" y="4941168"/>
              <a:ext cx="657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cap="small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Sipath</a:t>
              </a:r>
              <a:endParaRPr lang="fr-FR" sz="16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7196359" y="4437112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cap="small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Ardoc</a:t>
              </a:r>
              <a:endParaRPr lang="fr-FR" sz="16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884368" y="4077072"/>
              <a:ext cx="699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cap="small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Abidec</a:t>
              </a:r>
              <a:endParaRPr lang="fr-FR" sz="16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937118" y="5106670"/>
              <a:ext cx="551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cap="small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CHU</a:t>
              </a:r>
              <a:endParaRPr lang="fr-FR" sz="16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89"/>
    </mc:Choice>
    <mc:Fallback xmlns="">
      <p:transition spd="slow" advTm="767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Réponse au 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Ne pas exporter les données</a:t>
            </a:r>
          </a:p>
          <a:p>
            <a:r>
              <a:rPr lang="fr-FR" dirty="0" smtClean="0"/>
              <a:t>Contraintes de sécurité</a:t>
            </a:r>
          </a:p>
          <a:p>
            <a:pPr lvl="1"/>
            <a:r>
              <a:rPr lang="fr-FR" dirty="0" smtClean="0"/>
              <a:t>CPS</a:t>
            </a:r>
          </a:p>
          <a:p>
            <a:pPr lvl="1"/>
            <a:r>
              <a:rPr lang="fr-FR" dirty="0" smtClean="0"/>
              <a:t>Système d’autorisation central</a:t>
            </a:r>
          </a:p>
          <a:p>
            <a:pPr lvl="1"/>
            <a:r>
              <a:rPr lang="fr-FR" dirty="0" smtClean="0"/>
              <a:t>Traçabilité</a:t>
            </a:r>
          </a:p>
          <a:p>
            <a:r>
              <a:rPr lang="fr-FR" dirty="0" smtClean="0"/>
              <a:t>Intégration</a:t>
            </a:r>
          </a:p>
          <a:p>
            <a:pPr lvl="1"/>
            <a:r>
              <a:rPr lang="fr-FR" dirty="0" smtClean="0"/>
              <a:t>Pathologistes</a:t>
            </a:r>
          </a:p>
          <a:p>
            <a:pPr lvl="2"/>
            <a:r>
              <a:rPr lang="fr-FR" dirty="0" smtClean="0"/>
              <a:t>Modèle de données</a:t>
            </a:r>
          </a:p>
          <a:p>
            <a:pPr lvl="2"/>
            <a:r>
              <a:rPr lang="fr-FR" dirty="0" smtClean="0"/>
              <a:t>Système d’information</a:t>
            </a:r>
          </a:p>
          <a:p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Intégration</a:t>
            </a:r>
          </a:p>
          <a:p>
            <a:pPr lvl="1"/>
            <a:r>
              <a:rPr lang="fr-FR" dirty="0" smtClean="0"/>
              <a:t>Dépistage</a:t>
            </a:r>
            <a:endParaRPr lang="fr-FR" dirty="0"/>
          </a:p>
          <a:p>
            <a:pPr lvl="1"/>
            <a:r>
              <a:rPr lang="fr-FR" dirty="0" smtClean="0"/>
              <a:t>Epidémiologistes</a:t>
            </a:r>
          </a:p>
          <a:p>
            <a:pPr lvl="2"/>
            <a:r>
              <a:rPr lang="fr-FR" dirty="0" smtClean="0"/>
              <a:t>Modèle de données</a:t>
            </a:r>
          </a:p>
          <a:p>
            <a:pPr lvl="2"/>
            <a:r>
              <a:rPr lang="fr-FR" dirty="0" smtClean="0"/>
              <a:t>Interface</a:t>
            </a:r>
            <a:endParaRPr lang="fr-FR" dirty="0"/>
          </a:p>
          <a:p>
            <a:r>
              <a:rPr lang="fr-FR" dirty="0" smtClean="0"/>
              <a:t>Identification des patients</a:t>
            </a:r>
          </a:p>
          <a:p>
            <a:r>
              <a:rPr lang="fr-FR" dirty="0" smtClean="0"/>
              <a:t>Rapprochement d’identités</a:t>
            </a:r>
          </a:p>
          <a:p>
            <a:r>
              <a:rPr lang="fr-FR" dirty="0" smtClean="0"/>
              <a:t>Imagerie médicale</a:t>
            </a:r>
          </a:p>
          <a:p>
            <a:r>
              <a:rPr lang="fr-FR" dirty="0" smtClean="0"/>
              <a:t>Accord CNIL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1" t="4878" r="5882" b="26829"/>
          <a:stretch/>
        </p:blipFill>
        <p:spPr>
          <a:xfrm>
            <a:off x="6948264" y="1700808"/>
            <a:ext cx="223838" cy="533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6098" r="64705" b="26219"/>
          <a:stretch/>
        </p:blipFill>
        <p:spPr>
          <a:xfrm>
            <a:off x="6849093" y="2966493"/>
            <a:ext cx="238125" cy="5286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1691680" y="2702174"/>
            <a:ext cx="219075" cy="528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3734197" y="1530053"/>
            <a:ext cx="219075" cy="52863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4067944" y="3332410"/>
            <a:ext cx="219075" cy="528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2555776" y="3980482"/>
            <a:ext cx="219075" cy="52863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2987824" y="4772570"/>
            <a:ext cx="219075" cy="52863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1" t="4878" r="5882" b="26829"/>
          <a:stretch/>
        </p:blipFill>
        <p:spPr>
          <a:xfrm>
            <a:off x="7660530" y="3573016"/>
            <a:ext cx="223838" cy="5334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6098" r="37647" b="26219"/>
          <a:stretch/>
        </p:blipFill>
        <p:spPr>
          <a:xfrm>
            <a:off x="7981700" y="2492896"/>
            <a:ext cx="219075" cy="52863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1" t="4878" r="5882" b="26829"/>
          <a:stretch/>
        </p:blipFill>
        <p:spPr>
          <a:xfrm>
            <a:off x="7452320" y="4509120"/>
            <a:ext cx="223838" cy="5334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6098" r="64705" b="26219"/>
          <a:stretch/>
        </p:blipFill>
        <p:spPr>
          <a:xfrm>
            <a:off x="7812360" y="5276626"/>
            <a:ext cx="238125" cy="52863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6098" r="64705" b="26219"/>
          <a:stretch/>
        </p:blipFill>
        <p:spPr>
          <a:xfrm>
            <a:off x="6948264" y="5780682"/>
            <a:ext cx="238125" cy="5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38"/>
    </mc:Choice>
    <mc:Fallback xmlns="">
      <p:transition spd="slow" advTm="88938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avec les grilles pour la santé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89139"/>
              </p:ext>
            </p:extLst>
          </p:nvPr>
        </p:nvGraphicFramePr>
        <p:xfrm>
          <a:off x="179512" y="1340771"/>
          <a:ext cx="8784976" cy="495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094"/>
                <a:gridCol w="1062266"/>
                <a:gridCol w="1512168"/>
                <a:gridCol w="1457125"/>
                <a:gridCol w="1063155"/>
                <a:gridCol w="1512168"/>
              </a:tblGrid>
              <a:tr h="720077"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Projets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Dates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Infrastructure opérationnelle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Gestion des images médicales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Gestion de l’identité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cap="small" baseline="0" dirty="0" smtClean="0"/>
                        <a:t>Analyses épidémiologiques</a:t>
                      </a:r>
                      <a:endParaRPr lang="fr-FR" sz="1600" cap="small" baseline="0" dirty="0"/>
                    </a:p>
                  </a:txBody>
                  <a:tcPr marL="0" marR="0" anchor="ctr"/>
                </a:tc>
              </a:tr>
              <a:tr h="70647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2002</a:t>
                      </a:r>
                      <a:r>
                        <a:rPr lang="fr-FR" sz="1400" b="0" cap="small" baseline="0" dirty="0" smtClean="0"/>
                        <a:t> - 2005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</a:tr>
              <a:tr h="70647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2004 - ?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</a:tr>
              <a:tr h="70647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2006-2010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</a:tr>
              <a:tr h="70647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2006-2010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</a:tr>
              <a:tr h="706474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2006-2010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</a:tr>
              <a:tr h="70647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cap="small" dirty="0" smtClean="0"/>
                        <a:t>2008 - ?</a:t>
                      </a:r>
                      <a:endParaRPr lang="fr-FR" sz="1400" b="0" cap="smal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7" y="2204864"/>
            <a:ext cx="1819149" cy="4320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84"/>
          <a:stretch/>
        </p:blipFill>
        <p:spPr>
          <a:xfrm>
            <a:off x="467544" y="2924944"/>
            <a:ext cx="1634417" cy="46308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4" y="3573016"/>
            <a:ext cx="1852612" cy="5000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2" y="4216199"/>
            <a:ext cx="1157804" cy="73004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33256"/>
            <a:ext cx="2069691" cy="432048"/>
          </a:xfrm>
          <a:prstGeom prst="rect">
            <a:avLst/>
          </a:prstGeom>
        </p:spPr>
      </p:pic>
      <p:pic>
        <p:nvPicPr>
          <p:cNvPr id="6146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4" y="2106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06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Documents and Settings\Paul\Local Settings\Temporary Internet Files\Content.IE5\4HEJ4DEV\MC900433797[2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08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2106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106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4" y="2808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808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Documents and Settings\Paul\Local Settings\Temporary Internet Files\Content.IE5\4HEJ4DEV\MC900433797[2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2808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10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4" y="351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1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3510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3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932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Documents and Settings\Paul\Local Settings\Temporary Internet Files\Content.IE5\4HEJ4DEV\MC900433797[2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634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4" y="423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4" y="4932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5634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Documents and Settings\Paul\Local Settings\Temporary Internet Files\Content.IE5\WTUJOT63\MC900433800[2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634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4932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932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Documents and Settings\Paul\Local Settings\Temporary Internet Files\Content.IE5\4HEJ4DEV\MC900433797[2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00" y="423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Documents and Settings\Paul\Local Settings\Temporary Internet Files\Content.IE5\4HEJ4DEV\MC900433797[2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3000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Documents and Settings\Paul\Local Settings\Temporary Internet Files\Content.IE5\OTA34DEV\MC900433794[2]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52" y="56340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96599"/>
            <a:ext cx="2116949" cy="3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8"/>
    </mc:Choice>
    <mc:Fallback xmlns="">
      <p:transition spd="slow" advTm="41538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Le Réseau Sentinelle Cancer Auvergne</a:t>
            </a:r>
          </a:p>
          <a:p>
            <a:pPr lvl="1"/>
            <a:r>
              <a:rPr lang="fr-FR" sz="2000" dirty="0" smtClean="0"/>
              <a:t>Apporte une réponse technique à la contrainte du respect de la propriété des données au moyen des technologies des grilles informatiques</a:t>
            </a:r>
          </a:p>
          <a:p>
            <a:pPr lvl="1"/>
            <a:r>
              <a:rPr lang="fr-FR" sz="2000" dirty="0" smtClean="0"/>
              <a:t>Offre un cadre sécurisé pour accéder aux dossiers anatomopathologiques</a:t>
            </a:r>
          </a:p>
          <a:p>
            <a:pPr lvl="1"/>
            <a:r>
              <a:rPr lang="fr-FR" sz="2000" dirty="0" smtClean="0"/>
              <a:t>Permet un accès rapide au données « cancer » pour des enquêtes épidémiologiques</a:t>
            </a:r>
          </a:p>
          <a:p>
            <a:pPr lvl="1"/>
            <a:endParaRPr lang="fr-FR" sz="2000" dirty="0" smtClean="0"/>
          </a:p>
          <a:p>
            <a:r>
              <a:rPr lang="fr-FR" sz="2400" dirty="0" smtClean="0"/>
              <a:t>Il comprend</a:t>
            </a:r>
          </a:p>
          <a:p>
            <a:pPr lvl="1"/>
            <a:r>
              <a:rPr lang="fr-FR" sz="2000" dirty="0" smtClean="0"/>
              <a:t>La mise en place des éléments de sécurité requis par la CNIL et l’ASIP-Santé</a:t>
            </a:r>
          </a:p>
          <a:p>
            <a:pPr lvl="1"/>
            <a:r>
              <a:rPr lang="fr-FR" sz="2000" dirty="0" smtClean="0"/>
              <a:t>Le déploiement d’un modèle dynamique et distribué pour l’identification des patients</a:t>
            </a:r>
          </a:p>
          <a:p>
            <a:pPr lvl="1"/>
            <a:r>
              <a:rPr lang="fr-FR" sz="2000" dirty="0" smtClean="0"/>
              <a:t>Une méthode de rapprochement des identités nécessitant peu d’intervention manuelle</a:t>
            </a:r>
          </a:p>
          <a:p>
            <a:pPr lvl="1"/>
            <a:endParaRPr lang="fr-FR" sz="2000" dirty="0" smtClean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8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70"/>
    </mc:Choice>
    <mc:Fallback xmlns="">
      <p:transition spd="slow" advTm="4437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de RSCA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Extension du réseau aux cabinets de radiologie pour les mammographies numériques</a:t>
            </a:r>
          </a:p>
          <a:p>
            <a:pPr lvl="1"/>
            <a:r>
              <a:rPr lang="fr-FR" dirty="0" smtClean="0"/>
              <a:t>Nécessaire pour les relectures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Amélioration de l’outil d’identification et de rapprochement des patients</a:t>
            </a:r>
          </a:p>
          <a:p>
            <a:pPr lvl="1"/>
            <a:r>
              <a:rPr lang="fr-FR" dirty="0" smtClean="0"/>
              <a:t>Taux de rapprochement automatique</a:t>
            </a:r>
          </a:p>
          <a:p>
            <a:pPr lvl="1"/>
            <a:r>
              <a:rPr lang="fr-FR" dirty="0" smtClean="0"/>
              <a:t>Vitesse d’exécution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Intégration des données dans les SI des structures de dépistage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52"/>
    </mc:Choice>
    <mc:Fallback xmlns="">
      <p:transition spd="slow" advTm="3835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de l’outil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Modèle de grille générique pour l’accès décentralisé aux données de santé</a:t>
            </a:r>
          </a:p>
          <a:p>
            <a:pPr lvl="1"/>
            <a:r>
              <a:rPr lang="fr-FR" sz="2000" dirty="0" smtClean="0"/>
              <a:t>Enjeu majeur de société</a:t>
            </a:r>
          </a:p>
          <a:p>
            <a:pPr lvl="1"/>
            <a:r>
              <a:rPr lang="fr-FR" sz="2000" dirty="0" smtClean="0"/>
              <a:t>Possibilité d’extension à d’autres cas d’utilisation</a:t>
            </a:r>
          </a:p>
          <a:p>
            <a:pPr lvl="2"/>
            <a:r>
              <a:rPr lang="fr-FR" sz="1800" dirty="0" smtClean="0"/>
              <a:t>Autres applications médicales</a:t>
            </a:r>
          </a:p>
          <a:p>
            <a:pPr lvl="2"/>
            <a:r>
              <a:rPr lang="fr-FR" sz="1800" dirty="0" smtClean="0"/>
              <a:t>Autres types de données (imagerie, puce à ADN, …)</a:t>
            </a:r>
          </a:p>
          <a:p>
            <a:pPr lvl="1"/>
            <a:r>
              <a:rPr lang="fr-FR" sz="2000" dirty="0" smtClean="0"/>
              <a:t>Possibilité d’extension géographique</a:t>
            </a:r>
          </a:p>
          <a:p>
            <a:pPr lvl="2"/>
            <a:r>
              <a:rPr lang="fr-FR" sz="1800" dirty="0" smtClean="0"/>
              <a:t>A l’échelle française</a:t>
            </a:r>
          </a:p>
          <a:p>
            <a:pPr lvl="2"/>
            <a:r>
              <a:rPr lang="fr-FR" sz="1800" dirty="0" smtClean="0"/>
              <a:t>A l’international</a:t>
            </a:r>
          </a:p>
          <a:p>
            <a:r>
              <a:rPr lang="fr-FR" sz="2400" dirty="0" smtClean="0"/>
              <a:t>Le </a:t>
            </a:r>
            <a:r>
              <a:rPr lang="fr-FR" sz="2400" dirty="0"/>
              <a:t>projet ANR </a:t>
            </a:r>
            <a:r>
              <a:rPr lang="fr-FR" sz="2400" dirty="0" smtClean="0"/>
              <a:t>GINSENG (2011-2014)</a:t>
            </a:r>
          </a:p>
          <a:p>
            <a:pPr lvl="1"/>
            <a:r>
              <a:rPr lang="fr-FR" sz="2000" dirty="0"/>
              <a:t>P</a:t>
            </a:r>
            <a:r>
              <a:rPr lang="fr-FR" sz="2000" dirty="0" smtClean="0"/>
              <a:t>oursuit </a:t>
            </a:r>
            <a:r>
              <a:rPr lang="fr-FR" sz="2000" dirty="0"/>
              <a:t>les objectifs de RSCA</a:t>
            </a:r>
          </a:p>
          <a:p>
            <a:pPr lvl="1"/>
            <a:r>
              <a:rPr lang="fr-FR" sz="2000" dirty="0"/>
              <a:t>Cadre d’utilisation </a:t>
            </a:r>
            <a:r>
              <a:rPr lang="fr-FR" sz="2000" dirty="0" smtClean="0"/>
              <a:t>cancer, périnatalité et urgences</a:t>
            </a:r>
          </a:p>
          <a:p>
            <a:pPr lvl="1"/>
            <a:r>
              <a:rPr lang="fr-FR" sz="2000" dirty="0" smtClean="0"/>
              <a:t>Plus grande échelle</a:t>
            </a:r>
            <a:endParaRPr lang="fr-FR" sz="2000" dirty="0"/>
          </a:p>
          <a:p>
            <a:endParaRPr lang="fr-FR" sz="2400" dirty="0" smtClean="0"/>
          </a:p>
          <a:p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6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15"/>
    </mc:Choice>
    <mc:Fallback xmlns="">
      <p:transition spd="slow" advTm="8131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à atteindre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une infrastructure décentralisée d’échange de données de santé</a:t>
            </a:r>
          </a:p>
          <a:p>
            <a:pPr lvl="1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107504" y="3086962"/>
            <a:ext cx="1368152" cy="288032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107504" y="4221088"/>
            <a:ext cx="1368152" cy="28803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Fiabilité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107504" y="5013176"/>
            <a:ext cx="1368152" cy="2880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Exhaustivité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1187625" y="2492897"/>
            <a:ext cx="77768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Besoins de la communauté médicale</a:t>
            </a:r>
          </a:p>
          <a:p>
            <a:pPr lvl="1"/>
            <a:r>
              <a:rPr lang="fr-FR" dirty="0" smtClean="0"/>
              <a:t>Pour le dépistage organisé des cancers:</a:t>
            </a:r>
          </a:p>
          <a:p>
            <a:pPr lvl="2"/>
            <a:r>
              <a:rPr lang="fr-FR" dirty="0" smtClean="0"/>
              <a:t>Récupérer les comptes rendus médicaux de façon informatisée</a:t>
            </a:r>
          </a:p>
          <a:p>
            <a:pPr lvl="1"/>
            <a:r>
              <a:rPr lang="fr-FR" dirty="0" smtClean="0"/>
              <a:t>Pour les laboratoires d’anatomie pathologique:</a:t>
            </a:r>
          </a:p>
          <a:p>
            <a:pPr lvl="2"/>
            <a:r>
              <a:rPr lang="fr-FR" dirty="0" smtClean="0"/>
              <a:t>Mettre à disposition les données tout en gardant leur contrôle</a:t>
            </a:r>
          </a:p>
          <a:p>
            <a:pPr lvl="1"/>
            <a:r>
              <a:rPr lang="fr-FR" dirty="0" smtClean="0"/>
              <a:t>Pour les épidémiologistes:</a:t>
            </a:r>
          </a:p>
          <a:p>
            <a:pPr lvl="2"/>
            <a:r>
              <a:rPr lang="fr-FR" dirty="0" smtClean="0"/>
              <a:t>Avoir la possibilité d’accéder à l’intégralité des données cancer sur la région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1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40"/>
    </mc:Choice>
    <mc:Fallback xmlns="">
      <p:transition spd="slow" advTm="58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grilles informatiques?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infrastructure distribuée</a:t>
            </a:r>
          </a:p>
          <a:p>
            <a:pPr marL="228600" lvl="2"/>
            <a:r>
              <a:rPr lang="fr-FR" dirty="0" smtClean="0"/>
              <a:t>Mutualisation des ressources</a:t>
            </a:r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228600" lvl="2"/>
            <a:r>
              <a:rPr lang="fr-FR" dirty="0" smtClean="0"/>
              <a:t>Fédération des moyens</a:t>
            </a:r>
          </a:p>
          <a:p>
            <a:pPr marL="228600" lvl="2"/>
            <a:r>
              <a:rPr lang="fr-FR" dirty="0" smtClean="0"/>
              <a:t>Sécurité</a:t>
            </a:r>
          </a:p>
          <a:p>
            <a:pPr marL="228600" lvl="2"/>
            <a:r>
              <a:rPr lang="fr-FR" dirty="0" smtClean="0"/>
              <a:t>Interopérabilité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051720" y="1727175"/>
            <a:ext cx="6408712" cy="4150097"/>
            <a:chOff x="91814" y="1643063"/>
            <a:chExt cx="7842511" cy="4772038"/>
          </a:xfrm>
        </p:grpSpPr>
        <p:cxnSp>
          <p:nvCxnSpPr>
            <p:cNvPr id="7" name="Connecteur droit 6"/>
            <p:cNvCxnSpPr/>
            <p:nvPr/>
          </p:nvCxnSpPr>
          <p:spPr>
            <a:xfrm>
              <a:off x="2357438" y="5143500"/>
              <a:ext cx="4714875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rot="10800000">
              <a:off x="1428750" y="4000500"/>
              <a:ext cx="54292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428750" y="3000375"/>
              <a:ext cx="5429250" cy="1588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5400000">
              <a:off x="1215232" y="3856831"/>
              <a:ext cx="2857500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rot="5400000">
              <a:off x="2499519" y="4071144"/>
              <a:ext cx="3000375" cy="158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5400000">
              <a:off x="3714751" y="4286250"/>
              <a:ext cx="3287712" cy="15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C:\Documents and Settings\pdevlieger\Local Settings\Temporary Internet Files\Content.IE5\3FJ84CXS\MCj04338050000[1]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48038" y="3132138"/>
              <a:ext cx="1800225" cy="180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814" y="2275139"/>
              <a:ext cx="1698625" cy="1528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4"/>
            <a:srcRect l="5000" r="82813" b="88750"/>
            <a:stretch>
              <a:fillRect/>
            </a:stretch>
          </p:blipFill>
          <p:spPr bwMode="auto">
            <a:xfrm>
              <a:off x="3071813" y="1857375"/>
              <a:ext cx="928687" cy="642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4"/>
            <a:srcRect l="5000" r="82813" b="88750"/>
            <a:stretch>
              <a:fillRect/>
            </a:stretch>
          </p:blipFill>
          <p:spPr bwMode="auto">
            <a:xfrm>
              <a:off x="3643313" y="1643063"/>
              <a:ext cx="1223962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 descr="C:\Documents and Settings\pdevlieger\Local Settings\Temporary Internet Files\Content.IE5\EX2NA05I\MCj04059780000[1].wm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58000" y="1857375"/>
              <a:ext cx="874713" cy="87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0" descr="C:\Documents and Settings\pdevlieger\Local Settings\Temporary Internet Files\Content.IE5\1R5QEAA3\MPj04097030000[1]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72313" y="3286125"/>
              <a:ext cx="862012" cy="1276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Image 18" descr="database.gi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96156" y="4457648"/>
              <a:ext cx="846138" cy="881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928926" y="5357826"/>
              <a:ext cx="1057275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39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Création du Réseau Sentinelle Cancer Auvergne (RSCA)</a:t>
            </a:r>
          </a:p>
          <a:p>
            <a:pPr lvl="1"/>
            <a:r>
              <a:rPr lang="fr-FR" dirty="0" smtClean="0"/>
              <a:t>Fondé sur une infrastructure de grille</a:t>
            </a:r>
          </a:p>
          <a:p>
            <a:pPr lvl="1"/>
            <a:r>
              <a:rPr lang="fr-FR" dirty="0" smtClean="0"/>
              <a:t>Pas de concentration des données</a:t>
            </a:r>
          </a:p>
          <a:p>
            <a:pPr lvl="2"/>
            <a:r>
              <a:rPr lang="fr-FR" dirty="0" smtClean="0"/>
              <a:t>Les sites sont interconnectés</a:t>
            </a:r>
          </a:p>
          <a:p>
            <a:r>
              <a:rPr lang="fr-FR" dirty="0" smtClean="0"/>
              <a:t>Intégration de multiples sources de données</a:t>
            </a:r>
          </a:p>
          <a:p>
            <a:pPr lvl="1"/>
            <a:r>
              <a:rPr lang="fr-FR" dirty="0" smtClean="0"/>
              <a:t>De façon distribuée</a:t>
            </a:r>
          </a:p>
          <a:p>
            <a:pPr lvl="1"/>
            <a:r>
              <a:rPr lang="fr-FR" sz="2400" dirty="0" smtClean="0"/>
              <a:t>Sans intervention manuelle des médecins</a:t>
            </a:r>
          </a:p>
          <a:p>
            <a:r>
              <a:rPr lang="fr-FR" dirty="0" smtClean="0"/>
              <a:t>Mise en place d’un système d’identification des patients</a:t>
            </a:r>
            <a:endParaRPr lang="fr-FR" sz="2400" dirty="0" smtClean="0"/>
          </a:p>
          <a:p>
            <a:pPr lvl="1"/>
            <a:r>
              <a:rPr lang="fr-FR" dirty="0" smtClean="0"/>
              <a:t>Compatible avec le caractère réparti des grilles</a:t>
            </a:r>
          </a:p>
          <a:p>
            <a:pPr lvl="1"/>
            <a:r>
              <a:rPr lang="fr-FR" dirty="0" smtClean="0"/>
              <a:t>Permettant de rapprocher les dossiers appartenant à un même patient sous une même identité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7380312" y="2132856"/>
            <a:ext cx="1368152" cy="288032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7380312" y="5157192"/>
            <a:ext cx="1368152" cy="28803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Fiabilité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380312" y="3501008"/>
            <a:ext cx="1368152" cy="2880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Exhaustivité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4"/>
    </mc:Choice>
    <mc:Fallback xmlns="">
      <p:transition spd="slow" advTm="51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Partie 1: Les enjeux d’un système distribué de gestion de bases de données pour la santé</a:t>
            </a:r>
          </a:p>
          <a:p>
            <a:pPr lvl="1"/>
            <a:r>
              <a:rPr lang="fr-FR" sz="1800" dirty="0" smtClean="0"/>
              <a:t>Systèmes existants, architecture centralisée et ses problèmes</a:t>
            </a:r>
          </a:p>
          <a:p>
            <a:pPr lvl="1"/>
            <a:r>
              <a:rPr lang="fr-FR" sz="1800" dirty="0" smtClean="0"/>
              <a:t>Contraintes légales</a:t>
            </a:r>
          </a:p>
          <a:p>
            <a:r>
              <a:rPr lang="fr-FR" sz="2000" dirty="0" smtClean="0"/>
              <a:t>Partie 2: Cahier des charges du projet RSCA </a:t>
            </a:r>
          </a:p>
          <a:p>
            <a:pPr lvl="1"/>
            <a:r>
              <a:rPr lang="fr-FR" sz="1800" dirty="0" smtClean="0"/>
              <a:t>Acteurs et objectifs fonctionnels</a:t>
            </a:r>
          </a:p>
          <a:p>
            <a:pPr lvl="1"/>
            <a:r>
              <a:rPr lang="fr-FR" sz="1800" dirty="0" smtClean="0"/>
              <a:t>Contraintes légales et techniques</a:t>
            </a:r>
          </a:p>
          <a:p>
            <a:r>
              <a:rPr lang="fr-FR" sz="2000" dirty="0" smtClean="0"/>
              <a:t>Partie 3: Mise en œuvre de RSCA</a:t>
            </a:r>
          </a:p>
          <a:p>
            <a:pPr lvl="1"/>
            <a:r>
              <a:rPr lang="fr-FR" sz="1800" dirty="0" smtClean="0"/>
              <a:t>Architecture</a:t>
            </a:r>
          </a:p>
          <a:p>
            <a:pPr lvl="1"/>
            <a:r>
              <a:rPr lang="fr-FR" sz="1800" dirty="0" smtClean="0"/>
              <a:t>Eléments logiciels</a:t>
            </a:r>
          </a:p>
          <a:p>
            <a:r>
              <a:rPr lang="fr-FR" sz="2000" dirty="0" smtClean="0"/>
              <a:t>Partie 4: Gestion du patient et des données médicales</a:t>
            </a:r>
          </a:p>
          <a:p>
            <a:pPr lvl="1"/>
            <a:r>
              <a:rPr lang="fr-FR" sz="1600" dirty="0" smtClean="0"/>
              <a:t>Modèle d’identification distribué du patient</a:t>
            </a:r>
          </a:p>
          <a:p>
            <a:pPr lvl="1"/>
            <a:r>
              <a:rPr lang="fr-FR" sz="1600" dirty="0" smtClean="0"/>
              <a:t>Rapprochement des identités</a:t>
            </a:r>
          </a:p>
          <a:p>
            <a:r>
              <a:rPr lang="fr-FR" sz="2000" dirty="0" smtClean="0"/>
              <a:t>Partie 5: Evaluation par rapport au cahier des charges</a:t>
            </a:r>
          </a:p>
          <a:p>
            <a:r>
              <a:rPr lang="fr-FR" sz="2000" dirty="0" smtClean="0"/>
              <a:t>Partie 6: Conclusion – perspectives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ACC70-DDBD-4727-B1C1-55B49DDF5CE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1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16"/>
    </mc:Choice>
    <mc:Fallback xmlns="">
      <p:transition spd="slow" advTm="3361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d’un système distribué de gestion de bases de données pour la santé</a:t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 1: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12/07/2011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Paul De Vlieger - Soutenance de Thèse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ACC70-DDBD-4727-B1C1-55B49DDF5CEF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1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"/>
    </mc:Choice>
    <mc:Fallback xmlns="">
      <p:transition spd="slow" advTm="127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1|17.1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0|1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8.2|2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5.5|21.7|62.1|5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|15.7|38.1|21|23.7|26.9|1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20.4|2.2|15.1|2.4|14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9|15.9|6.7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20.1"/>
</p:tagLst>
</file>

<file path=ppt/theme/theme1.xml><?xml version="1.0" encoding="utf-8"?>
<a:theme xmlns:a="http://schemas.openxmlformats.org/drawingml/2006/main" name="TemplateGINSENG_06-201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TemplateGINSENG_06-2011.2</Template>
  <TotalTime>9026</TotalTime>
  <Words>2884</Words>
  <Application>Microsoft Office PowerPoint</Application>
  <PresentationFormat>Affichage à l'écran (4:3)</PresentationFormat>
  <Paragraphs>878</Paragraphs>
  <Slides>46</Slides>
  <Notes>38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8" baseType="lpstr">
      <vt:lpstr>TemplateGINSENG_06-2011.2</vt:lpstr>
      <vt:lpstr>Visio</vt:lpstr>
      <vt:lpstr>Soutenance de thèse</vt:lpstr>
      <vt:lpstr>Introduction</vt:lpstr>
      <vt:lpstr>Enjeux de l’échange des données de santé</vt:lpstr>
      <vt:lpstr>Parcours médical dans le dépistage organisé du cancer</vt:lpstr>
      <vt:lpstr>Objectifs à atteindre</vt:lpstr>
      <vt:lpstr>Les grilles informatiques?</vt:lpstr>
      <vt:lpstr>Solution</vt:lpstr>
      <vt:lpstr>Plan</vt:lpstr>
      <vt:lpstr>Les enjeux d’un système distribué de gestion de bases de données pour la santé </vt:lpstr>
      <vt:lpstr>Les systèmes existants</vt:lpstr>
      <vt:lpstr>Dispositions légales</vt:lpstr>
      <vt:lpstr>Dispositions légales</vt:lpstr>
      <vt:lpstr>Les projets de grilles informatiques pour la santé</vt:lpstr>
      <vt:lpstr>Focus sur les composants de grilles</vt:lpstr>
      <vt:lpstr>Cahier des charges du projet Réseau Sentinelle Cancer Auvergne </vt:lpstr>
      <vt:lpstr>Le consortium RSCA</vt:lpstr>
      <vt:lpstr>Objectifs fonctionnels</vt:lpstr>
      <vt:lpstr>Contraintes du projet</vt:lpstr>
      <vt:lpstr>Définition des données</vt:lpstr>
      <vt:lpstr>Mise en œuvre du Réseau Sentinelle Cancer Auvergne </vt:lpstr>
      <vt:lpstr>Une grille?</vt:lpstr>
      <vt:lpstr>Création de la VO Sentinelle</vt:lpstr>
      <vt:lpstr>Architecture globale</vt:lpstr>
      <vt:lpstr>Pandora Gateway</vt:lpstr>
      <vt:lpstr>Le modèle de données</vt:lpstr>
      <vt:lpstr>Modèle de données anatomopathologique</vt:lpstr>
      <vt:lpstr>Interfaçage avec les Systèmes d’information</vt:lpstr>
      <vt:lpstr>Eléments de sécurité: CPS</vt:lpstr>
      <vt:lpstr>Eléments de sécurité: CPS</vt:lpstr>
      <vt:lpstr>Eléments de sécurité: CPS</vt:lpstr>
      <vt:lpstr>Gestion du patient et des données médicales pour le Réseau Sentinelle Cancer Auvergne</vt:lpstr>
      <vt:lpstr>Identification du patient</vt:lpstr>
      <vt:lpstr>Mécanisme d’identification</vt:lpstr>
      <vt:lpstr>Rapprochement des identités</vt:lpstr>
      <vt:lpstr>Comparateur de patients</vt:lpstr>
      <vt:lpstr>Algorithmes de comparaison de chaînes de caractères</vt:lpstr>
      <vt:lpstr>Expérimentation</vt:lpstr>
      <vt:lpstr>Expérimentation : résultats</vt:lpstr>
      <vt:lpstr>Analyse du comparateur</vt:lpstr>
      <vt:lpstr>Evaluation</vt:lpstr>
      <vt:lpstr>Etat du Réseau Sentinelle Cancer Auvergne</vt:lpstr>
      <vt:lpstr>Réponse au cahier des charges</vt:lpstr>
      <vt:lpstr>Comparaison avec les grilles pour la santé</vt:lpstr>
      <vt:lpstr>Conclusion</vt:lpstr>
      <vt:lpstr>Perspectives de RSCA</vt:lpstr>
      <vt:lpstr>Perspectives de l’outil</vt:lpstr>
    </vt:vector>
  </TitlesOfParts>
  <Company>machin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</dc:creator>
  <cp:lastModifiedBy>paul</cp:lastModifiedBy>
  <cp:revision>187</cp:revision>
  <dcterms:created xsi:type="dcterms:W3CDTF">2011-06-28T14:36:10Z</dcterms:created>
  <dcterms:modified xsi:type="dcterms:W3CDTF">2011-07-13T08:22:16Z</dcterms:modified>
</cp:coreProperties>
</file>